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" Target="../slides/slide1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914400" y="457200"/>
            <a:ext cx="25654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</a:t>
            </a:r>
          </a:p>
        </p:txBody>
      </p:sp>
      <p:pic>
        <p:nvPicPr>
          <p:cNvPr id="4" name="resourc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248400"/>
            <a:ext cx="2019300" cy="40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revious.jpe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2350" y="6099175"/>
            <a:ext cx="609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home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8150" y="6075362"/>
            <a:ext cx="609600" cy="585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xt.jpe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33950" y="6051550"/>
            <a:ext cx="609600" cy="57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end.jpeg">
            <a:hlinkClick r:id="" invalidUrl="" action="ppaction://hlinkshowjump?jump=las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01000" y="6094412"/>
            <a:ext cx="622300" cy="604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9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9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9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9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70.xml"/><Relationship Id="rId3" Type="http://schemas.openxmlformats.org/officeDocument/2006/relationships/image" Target="../media/image2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9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9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9.jpe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7.xml"/><Relationship Id="rId3" Type="http://schemas.openxmlformats.org/officeDocument/2006/relationships/image" Target="../media/image3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t 2 cov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150" y="457200"/>
            <a:ext cx="390525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828800" y="499015"/>
            <a:ext cx="159435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Identifiez. </a:t>
            </a:r>
          </a:p>
        </p:txBody>
      </p:sp>
      <p:sp>
        <p:nvSpPr>
          <p:cNvPr id="142" name="Shape 142"/>
          <p:cNvSpPr/>
          <p:nvPr/>
        </p:nvSpPr>
        <p:spPr>
          <a:xfrm>
            <a:off x="1066800" y="1534065"/>
            <a:ext cx="15240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du raisin </a:t>
            </a:r>
          </a:p>
        </p:txBody>
      </p:sp>
      <p:sp>
        <p:nvSpPr>
          <p:cNvPr id="143" name="Shape 143"/>
          <p:cNvSpPr/>
          <p:nvPr/>
        </p:nvSpPr>
        <p:spPr>
          <a:xfrm>
            <a:off x="1062037" y="4886865"/>
            <a:ext cx="15240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un citron </a:t>
            </a:r>
          </a:p>
        </p:txBody>
      </p:sp>
      <p:sp>
        <p:nvSpPr>
          <p:cNvPr id="144" name="Shape 144"/>
          <p:cNvSpPr/>
          <p:nvPr/>
        </p:nvSpPr>
        <p:spPr>
          <a:xfrm>
            <a:off x="4676775" y="1519778"/>
            <a:ext cx="32337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une pomme de terre </a:t>
            </a:r>
          </a:p>
        </p:txBody>
      </p:sp>
      <p:sp>
        <p:nvSpPr>
          <p:cNvPr id="145" name="Shape 145"/>
          <p:cNvSpPr/>
          <p:nvPr/>
        </p:nvSpPr>
        <p:spPr>
          <a:xfrm>
            <a:off x="4586287" y="4740815"/>
            <a:ext cx="2014538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des haricots verts </a:t>
            </a:r>
          </a:p>
        </p:txBody>
      </p:sp>
      <p:sp>
        <p:nvSpPr>
          <p:cNvPr id="146" name="Shape 146"/>
          <p:cNvSpPr/>
          <p:nvPr/>
        </p:nvSpPr>
        <p:spPr>
          <a:xfrm>
            <a:off x="7105650" y="4748753"/>
            <a:ext cx="17430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un oignon </a:t>
            </a:r>
          </a:p>
        </p:txBody>
      </p:sp>
      <p:grpSp>
        <p:nvGrpSpPr>
          <p:cNvPr id="159" name="Group 159"/>
          <p:cNvGrpSpPr/>
          <p:nvPr/>
        </p:nvGrpSpPr>
        <p:grpSpPr>
          <a:xfrm>
            <a:off x="685800" y="1524540"/>
            <a:ext cx="7434263" cy="3799395"/>
            <a:chOff x="0" y="0"/>
            <a:chExt cx="7434262" cy="3799393"/>
          </a:xfrm>
        </p:grpSpPr>
        <p:pic>
          <p:nvPicPr>
            <p:cNvPr id="147" name="im 3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9062" y="532859"/>
              <a:ext cx="3022601" cy="2743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im 3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62362" y="653509"/>
              <a:ext cx="3771901" cy="2501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Shape 149"/>
            <p:cNvSpPr/>
            <p:nvPr/>
          </p:nvSpPr>
          <p:spPr>
            <a:xfrm>
              <a:off x="0" y="9525"/>
              <a:ext cx="4572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 sz="2400"/>
              </a:lvl1pPr>
            </a:lstStyle>
            <a:p>
              <a:pPr/>
              <a:r>
                <a:t>1.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3362325"/>
              <a:ext cx="4572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 sz="2400"/>
              </a:lvl1pPr>
            </a:lstStyle>
            <a:p>
              <a:pPr/>
              <a:r>
                <a:t>2.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3595687" y="0"/>
              <a:ext cx="44291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 sz="2400"/>
              </a:lvl1pPr>
            </a:lstStyle>
            <a:p>
              <a:pPr/>
              <a:r>
                <a:t>3.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533775" y="3224212"/>
              <a:ext cx="442913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 sz="2400"/>
              </a:lvl1pPr>
            </a:lstStyle>
            <a:p>
              <a:pPr/>
              <a:r>
                <a:t>4.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6043612" y="3224212"/>
              <a:ext cx="457201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 sz="2400"/>
              </a:lvl1pPr>
            </a:lstStyle>
            <a:p>
              <a:pPr/>
              <a:r>
                <a:t>5.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228600" y="380459"/>
              <a:ext cx="838200" cy="990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5" name="Shape 155"/>
            <p:cNvSpPr/>
            <p:nvPr/>
          </p:nvSpPr>
          <p:spPr>
            <a:xfrm flipV="1">
              <a:off x="180974" y="1856834"/>
              <a:ext cx="733426" cy="15573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790950" y="375696"/>
              <a:ext cx="914401" cy="15240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Shape 157"/>
            <p:cNvSpPr/>
            <p:nvPr/>
          </p:nvSpPr>
          <p:spPr>
            <a:xfrm flipV="1">
              <a:off x="3748087" y="2285459"/>
              <a:ext cx="1371601" cy="990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Shape 158"/>
            <p:cNvSpPr/>
            <p:nvPr/>
          </p:nvSpPr>
          <p:spPr>
            <a:xfrm flipV="1">
              <a:off x="6234112" y="2133059"/>
              <a:ext cx="1" cy="11430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43" grpId="3"/>
      <p:bldP build="whole" bldLvl="1" animBg="1" rev="0" advAuto="0" spid="142" grpId="2"/>
      <p:bldP build="whole" bldLvl="1" animBg="1" rev="0" advAuto="0" spid="144" grpId="4"/>
      <p:bldP build="whole" bldLvl="1" animBg="1" rev="0" advAuto="0" spid="145" grpId="5"/>
      <p:bldP build="whole" bldLvl="1" animBg="1" rev="0" advAuto="0" spid="146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 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900" y="1046162"/>
            <a:ext cx="3444875" cy="2292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 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3371850"/>
            <a:ext cx="3457575" cy="235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 0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3975" y="1587500"/>
            <a:ext cx="2933700" cy="351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5813425" y="1752600"/>
            <a:ext cx="20574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5" name="Shape 165"/>
          <p:cNvSpPr/>
          <p:nvPr/>
        </p:nvSpPr>
        <p:spPr>
          <a:xfrm>
            <a:off x="1828800" y="539750"/>
            <a:ext cx="29159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Faisons la cuisine! </a:t>
            </a:r>
          </a:p>
        </p:txBody>
      </p:sp>
      <p:sp>
        <p:nvSpPr>
          <p:cNvPr id="166" name="Shape 166"/>
          <p:cNvSpPr/>
          <p:nvPr/>
        </p:nvSpPr>
        <p:spPr>
          <a:xfrm>
            <a:off x="1533525" y="1171575"/>
            <a:ext cx="32432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éplucher des pommes de terre </a:t>
            </a:r>
          </a:p>
        </p:txBody>
      </p:sp>
      <p:pic>
        <p:nvPicPr>
          <p:cNvPr id="167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5087" y="1163637"/>
            <a:ext cx="2667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2471737" y="2946400"/>
            <a:ext cx="22526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couper en morceaux </a:t>
            </a:r>
          </a:p>
        </p:txBody>
      </p:sp>
      <p:pic>
        <p:nvPicPr>
          <p:cNvPr id="169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4887" y="2971800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557337" y="2303462"/>
            <a:ext cx="12620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morceau </a:t>
            </a:r>
          </a:p>
        </p:txBody>
      </p:sp>
      <p:pic>
        <p:nvPicPr>
          <p:cNvPr id="171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7787" y="2330450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579562" y="3460750"/>
            <a:ext cx="214788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couper en rondelles </a:t>
            </a:r>
          </a:p>
        </p:txBody>
      </p:sp>
      <p:pic>
        <p:nvPicPr>
          <p:cNvPr id="173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9375" y="3495675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3060699" y="5289550"/>
            <a:ext cx="154305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une rondelle </a:t>
            </a:r>
          </a:p>
        </p:txBody>
      </p:sp>
      <p:pic>
        <p:nvPicPr>
          <p:cNvPr id="175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2737" y="5314950"/>
            <a:ext cx="266701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5925" y="178435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udio-smal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0200" y="657225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803900" y="1758950"/>
            <a:ext cx="214312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hacher de la viande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1"/>
      <p:bldP build="whole" bldLvl="1" animBg="1" rev="0" advAuto="0" spid="167" grpId="1"/>
      <p:bldP build="whole" bldLvl="1" animBg="1" rev="0" advAuto="0" spid="169" grpId="5"/>
      <p:bldP build="whole" bldLvl="1" animBg="1" rev="0" advAuto="0" spid="171" grpId="3"/>
      <p:bldP build="whole" bldLvl="1" animBg="1" rev="0" advAuto="0" spid="172" grpId="8"/>
      <p:bldP build="whole" bldLvl="1" animBg="1" rev="0" advAuto="0" spid="170" grpId="4"/>
      <p:bldP build="whole" bldLvl="1" animBg="1" rev="0" advAuto="0" spid="168" grpId="6"/>
      <p:bldP build="whole" bldLvl="1" animBg="1" rev="0" advAuto="0" spid="175" grpId="9"/>
      <p:bldP build="whole" bldLvl="1" animBg="1" rev="0" advAuto="0" spid="166" grpId="2"/>
      <p:bldP build="whole" bldLvl="1" animBg="1" rev="0" advAuto="0" spid="174" grpId="10"/>
      <p:bldP build="whole" bldLvl="1" animBg="1" rev="0" advAuto="0" spid="178" grpId="12"/>
      <p:bldP build="whole" bldLvl="1" animBg="1" rev="0" advAuto="0" spid="173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2"/>
          <p:cNvGrpSpPr/>
          <p:nvPr/>
        </p:nvGrpSpPr>
        <p:grpSpPr>
          <a:xfrm>
            <a:off x="990600" y="1276350"/>
            <a:ext cx="7086600" cy="4051300"/>
            <a:chOff x="0" y="0"/>
            <a:chExt cx="7086600" cy="4051300"/>
          </a:xfrm>
        </p:grpSpPr>
        <p:pic>
          <p:nvPicPr>
            <p:cNvPr id="180" name="im 1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06900" y="0"/>
              <a:ext cx="2679700" cy="405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 10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7837"/>
              <a:ext cx="3876675" cy="2809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3" name="Shape 183"/>
          <p:cNvSpPr/>
          <p:nvPr/>
        </p:nvSpPr>
        <p:spPr>
          <a:xfrm>
            <a:off x="1828800" y="539750"/>
            <a:ext cx="29159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Faisons la cuisine! </a:t>
            </a:r>
          </a:p>
        </p:txBody>
      </p:sp>
      <p:sp>
        <p:nvSpPr>
          <p:cNvPr id="184" name="Shape 184"/>
          <p:cNvSpPr/>
          <p:nvPr/>
        </p:nvSpPr>
        <p:spPr>
          <a:xfrm>
            <a:off x="5929312" y="4927600"/>
            <a:ext cx="20002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ajouter de l’eau </a:t>
            </a:r>
          </a:p>
        </p:txBody>
      </p:sp>
      <p:pic>
        <p:nvPicPr>
          <p:cNvPr id="185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8175" y="4948237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2450" y="4178300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2024062" y="4156075"/>
            <a:ext cx="20907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râper du fromage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4" grpId="4"/>
      <p:bldP build="whole" bldLvl="1" animBg="1" rev="0" advAuto="0" spid="186" grpId="1"/>
      <p:bldP build="whole" bldLvl="1" animBg="1" rev="0" advAuto="0" spid="18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 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143000"/>
            <a:ext cx="4724400" cy="431165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3443287" y="4868862"/>
            <a:ext cx="990601" cy="2857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33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" name="Shape 191"/>
          <p:cNvSpPr/>
          <p:nvPr/>
        </p:nvSpPr>
        <p:spPr>
          <a:xfrm>
            <a:off x="2281237" y="3825875"/>
            <a:ext cx="1219201" cy="31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33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2" name="Shape 192"/>
          <p:cNvSpPr/>
          <p:nvPr/>
        </p:nvSpPr>
        <p:spPr>
          <a:xfrm>
            <a:off x="4676775" y="5149850"/>
            <a:ext cx="1304925" cy="242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33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3" name="Shape 193"/>
          <p:cNvSpPr/>
          <p:nvPr/>
        </p:nvSpPr>
        <p:spPr>
          <a:xfrm>
            <a:off x="5119687" y="3554412"/>
            <a:ext cx="1676401" cy="3048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33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4" name="Shape 194"/>
          <p:cNvSpPr/>
          <p:nvPr/>
        </p:nvSpPr>
        <p:spPr>
          <a:xfrm>
            <a:off x="3719512" y="3078162"/>
            <a:ext cx="1219201" cy="3143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33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5" name="Shape 195"/>
          <p:cNvSpPr/>
          <p:nvPr/>
        </p:nvSpPr>
        <p:spPr>
          <a:xfrm>
            <a:off x="4302125" y="3397249"/>
            <a:ext cx="519113" cy="44291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Shape 196"/>
          <p:cNvSpPr/>
          <p:nvPr/>
        </p:nvSpPr>
        <p:spPr>
          <a:xfrm flipV="1">
            <a:off x="5049837" y="3854450"/>
            <a:ext cx="90488" cy="3476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Shape 197"/>
          <p:cNvSpPr/>
          <p:nvPr/>
        </p:nvSpPr>
        <p:spPr>
          <a:xfrm flipV="1">
            <a:off x="4835525" y="4616449"/>
            <a:ext cx="0" cy="53340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Shape 198"/>
          <p:cNvSpPr/>
          <p:nvPr/>
        </p:nvSpPr>
        <p:spPr>
          <a:xfrm flipH="1" flipV="1">
            <a:off x="3830637" y="4706937"/>
            <a:ext cx="76201" cy="15240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Shape 199"/>
          <p:cNvSpPr/>
          <p:nvPr/>
        </p:nvSpPr>
        <p:spPr>
          <a:xfrm>
            <a:off x="2381250" y="4152900"/>
            <a:ext cx="228601" cy="381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Shape 200"/>
          <p:cNvSpPr/>
          <p:nvPr/>
        </p:nvSpPr>
        <p:spPr>
          <a:xfrm>
            <a:off x="1828800" y="457200"/>
            <a:ext cx="29159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Faisons la cuisine! </a:t>
            </a:r>
          </a:p>
        </p:txBody>
      </p:sp>
      <p:sp>
        <p:nvSpPr>
          <p:cNvPr id="201" name="Shape 201"/>
          <p:cNvSpPr/>
          <p:nvPr/>
        </p:nvSpPr>
        <p:spPr>
          <a:xfrm>
            <a:off x="3681412" y="3111500"/>
            <a:ext cx="139065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400">
                <a:solidFill>
                  <a:srgbClr val="000000"/>
                </a:solidFill>
              </a:defRPr>
            </a:lvl1pPr>
          </a:lstStyle>
          <a:p>
            <a:pPr/>
            <a:r>
              <a:t>verser du lait </a:t>
            </a:r>
          </a:p>
        </p:txBody>
      </p:sp>
      <p:pic>
        <p:nvPicPr>
          <p:cNvPr id="202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8362" y="3109912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5837" y="3567112"/>
            <a:ext cx="2667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5087937" y="3573462"/>
            <a:ext cx="17478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400">
                <a:solidFill>
                  <a:srgbClr val="000000"/>
                </a:solidFill>
              </a:defRPr>
            </a:lvl1pPr>
          </a:lstStyle>
          <a:p>
            <a:pPr/>
            <a:r>
              <a:t>remuer une sauce </a:t>
            </a:r>
          </a:p>
        </p:txBody>
      </p:sp>
      <p:pic>
        <p:nvPicPr>
          <p:cNvPr id="205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862" y="3870325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2235200" y="3863975"/>
            <a:ext cx="13335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400">
                <a:solidFill>
                  <a:srgbClr val="000000"/>
                </a:solidFill>
              </a:defRPr>
            </a:lvl1pPr>
          </a:lstStyle>
          <a:p>
            <a:pPr/>
            <a:r>
              <a:t>un couvercle </a:t>
            </a:r>
          </a:p>
        </p:txBody>
      </p:sp>
      <p:sp>
        <p:nvSpPr>
          <p:cNvPr id="207" name="Shape 207"/>
          <p:cNvSpPr/>
          <p:nvPr/>
        </p:nvSpPr>
        <p:spPr>
          <a:xfrm>
            <a:off x="3421062" y="4887912"/>
            <a:ext cx="10715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400">
                <a:solidFill>
                  <a:srgbClr val="000000"/>
                </a:solidFill>
              </a:defRPr>
            </a:lvl1pPr>
          </a:lstStyle>
          <a:p>
            <a:pPr/>
            <a:r>
              <a:t>une poêle </a:t>
            </a:r>
          </a:p>
        </p:txBody>
      </p:sp>
      <p:pic>
        <p:nvPicPr>
          <p:cNvPr id="208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675" y="4883150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4635500" y="5135562"/>
            <a:ext cx="15621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400">
                <a:solidFill>
                  <a:srgbClr val="000000"/>
                </a:solidFill>
              </a:defRPr>
            </a:lvl1pPr>
          </a:lstStyle>
          <a:p>
            <a:pPr/>
            <a:r>
              <a:t>une casserole </a:t>
            </a:r>
          </a:p>
        </p:txBody>
      </p:sp>
      <p:pic>
        <p:nvPicPr>
          <p:cNvPr id="210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7687" y="5140325"/>
            <a:ext cx="266701" cy="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7"/>
      <p:bldP build="whole" bldLvl="1" animBg="1" rev="0" advAuto="0" spid="201" grpId="2"/>
      <p:bldP build="whole" bldLvl="1" animBg="1" rev="0" advAuto="0" spid="203" grpId="3"/>
      <p:bldP build="whole" bldLvl="1" animBg="1" rev="0" advAuto="0" spid="205" grpId="5"/>
      <p:bldP build="whole" bldLvl="1" animBg="1" rev="0" advAuto="0" spid="209" grpId="10"/>
      <p:bldP build="whole" bldLvl="1" animBg="1" rev="0" advAuto="0" spid="210" grpId="9"/>
      <p:bldP build="whole" bldLvl="1" animBg="1" rev="0" advAuto="0" spid="204" grpId="4"/>
      <p:bldP build="whole" bldLvl="1" animBg="1" rev="0" advAuto="0" spid="207" grpId="8"/>
      <p:bldP build="whole" bldLvl="1" animBg="1" rev="0" advAuto="0" spid="206" grpId="6"/>
      <p:bldP build="whole" bldLvl="1" animBg="1" rev="0" advAuto="0" spid="2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4"/>
          <p:cNvGrpSpPr/>
          <p:nvPr/>
        </p:nvGrpSpPr>
        <p:grpSpPr>
          <a:xfrm>
            <a:off x="762000" y="1309687"/>
            <a:ext cx="7283450" cy="3627438"/>
            <a:chOff x="0" y="0"/>
            <a:chExt cx="7283450" cy="3627437"/>
          </a:xfrm>
        </p:grpSpPr>
        <p:pic>
          <p:nvPicPr>
            <p:cNvPr id="212" name="im 1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91050" y="261937"/>
              <a:ext cx="2692400" cy="3365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 14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97200" cy="2355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Shape 215"/>
          <p:cNvSpPr/>
          <p:nvPr/>
        </p:nvSpPr>
        <p:spPr>
          <a:xfrm>
            <a:off x="1828800" y="539750"/>
            <a:ext cx="29159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Faisons la cuisine! </a:t>
            </a:r>
          </a:p>
        </p:txBody>
      </p:sp>
      <p:sp>
        <p:nvSpPr>
          <p:cNvPr id="216" name="Shape 216"/>
          <p:cNvSpPr/>
          <p:nvPr/>
        </p:nvSpPr>
        <p:spPr>
          <a:xfrm>
            <a:off x="5467350" y="1906587"/>
            <a:ext cx="1371600" cy="40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1200">
                <a:solidFill>
                  <a:srgbClr val="000000"/>
                </a:solidFill>
              </a:defRPr>
            </a:lvl1pPr>
          </a:lstStyle>
          <a:p>
            <a:pPr/>
            <a:r>
              <a:t>J’espère que ça sera bon! </a:t>
            </a:r>
          </a:p>
        </p:txBody>
      </p:sp>
      <p:sp>
        <p:nvSpPr>
          <p:cNvPr id="217" name="Shape 217"/>
          <p:cNvSpPr/>
          <p:nvPr/>
        </p:nvSpPr>
        <p:spPr>
          <a:xfrm>
            <a:off x="5257800" y="4984750"/>
            <a:ext cx="3276600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Il laisse bouillir les carottes à feu doux. </a:t>
            </a:r>
          </a:p>
        </p:txBody>
      </p:sp>
      <p:pic>
        <p:nvPicPr>
          <p:cNvPr id="218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9200" y="4995862"/>
            <a:ext cx="266700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776287" y="3790950"/>
            <a:ext cx="37957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M. Arnaud est bon cuisinier. </a:t>
            </a:r>
          </a:p>
        </p:txBody>
      </p:sp>
      <p:sp>
        <p:nvSpPr>
          <p:cNvPr id="220" name="Shape 220"/>
          <p:cNvSpPr/>
          <p:nvPr/>
        </p:nvSpPr>
        <p:spPr>
          <a:xfrm>
            <a:off x="785812" y="4203700"/>
            <a:ext cx="36004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Il va faire cuire les carottes. </a:t>
            </a:r>
          </a:p>
        </p:txBody>
      </p:sp>
      <p:sp>
        <p:nvSpPr>
          <p:cNvPr id="221" name="Shape 221"/>
          <p:cNvSpPr/>
          <p:nvPr/>
        </p:nvSpPr>
        <p:spPr>
          <a:xfrm>
            <a:off x="790575" y="4630737"/>
            <a:ext cx="35528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Il fait bouillir l’eau à feu vif. </a:t>
            </a:r>
          </a:p>
        </p:txBody>
      </p:sp>
      <p:sp>
        <p:nvSpPr>
          <p:cNvPr id="222" name="Shape 222"/>
          <p:cNvSpPr/>
          <p:nvPr/>
        </p:nvSpPr>
        <p:spPr>
          <a:xfrm>
            <a:off x="790575" y="5057775"/>
            <a:ext cx="2971800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Il met les carottes dans l’eau bouillante. </a:t>
            </a:r>
          </a:p>
        </p:txBody>
      </p:sp>
      <p:pic>
        <p:nvPicPr>
          <p:cNvPr id="223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975" y="3821112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737" y="4233862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500" y="4665662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975" y="5087937"/>
            <a:ext cx="266700" cy="24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6"/>
      <p:bldP build="whole" bldLvl="1" animBg="1" rev="0" advAuto="0" spid="217" grpId="11"/>
      <p:bldP build="whole" bldLvl="1" animBg="1" rev="0" advAuto="0" spid="219" grpId="2"/>
      <p:bldP build="whole" bldLvl="1" animBg="1" rev="0" advAuto="0" spid="222" grpId="8"/>
      <p:bldP build="whole" bldLvl="1" animBg="1" rev="0" advAuto="0" spid="226" grpId="7"/>
      <p:bldP build="whole" bldLvl="1" animBg="1" rev="0" advAuto="0" spid="225" grpId="5"/>
      <p:bldP build="whole" bldLvl="1" animBg="1" rev="0" advAuto="0" spid="220" grpId="4"/>
      <p:bldP build="whole" bldLvl="1" animBg="1" rev="0" advAuto="0" spid="224" grpId="3"/>
      <p:bldP build="whole" bldLvl="1" animBg="1" rev="0" advAuto="0" spid="218" grpId="10"/>
      <p:bldP build="whole" bldLvl="1" animBg="1" rev="0" advAuto="0" spid="223" grpId="1"/>
      <p:bldP build="whole" bldLvl="1" animBg="1" rev="0" advAuto="0" spid="216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2"/>
          <p:cNvGrpSpPr/>
          <p:nvPr/>
        </p:nvGrpSpPr>
        <p:grpSpPr>
          <a:xfrm>
            <a:off x="533400" y="1882775"/>
            <a:ext cx="8083550" cy="3008313"/>
            <a:chOff x="0" y="0"/>
            <a:chExt cx="8083550" cy="3008312"/>
          </a:xfrm>
        </p:grpSpPr>
        <p:pic>
          <p:nvPicPr>
            <p:cNvPr id="228" name="im 16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44900" cy="3008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 17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52850" y="196850"/>
              <a:ext cx="4330700" cy="2663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Shape 230"/>
            <p:cNvSpPr/>
            <p:nvPr/>
          </p:nvSpPr>
          <p:spPr>
            <a:xfrm flipV="1">
              <a:off x="914400" y="1546224"/>
              <a:ext cx="457201" cy="1066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Shape 231"/>
            <p:cNvSpPr/>
            <p:nvPr/>
          </p:nvSpPr>
          <p:spPr>
            <a:xfrm flipV="1">
              <a:off x="5018087" y="1135062"/>
              <a:ext cx="352426" cy="13239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3" name="Shape 233"/>
          <p:cNvSpPr/>
          <p:nvPr/>
        </p:nvSpPr>
        <p:spPr>
          <a:xfrm>
            <a:off x="1828799" y="539750"/>
            <a:ext cx="264508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D’autres aliments</a:t>
            </a:r>
          </a:p>
        </p:txBody>
      </p:sp>
      <p:sp>
        <p:nvSpPr>
          <p:cNvPr id="234" name="Shape 234"/>
          <p:cNvSpPr/>
          <p:nvPr/>
        </p:nvSpPr>
        <p:spPr>
          <a:xfrm>
            <a:off x="785812" y="1524000"/>
            <a:ext cx="12668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La viande </a:t>
            </a:r>
          </a:p>
        </p:txBody>
      </p:sp>
      <p:sp>
        <p:nvSpPr>
          <p:cNvPr id="235" name="Shape 235"/>
          <p:cNvSpPr/>
          <p:nvPr/>
        </p:nvSpPr>
        <p:spPr>
          <a:xfrm>
            <a:off x="895350" y="2009775"/>
            <a:ext cx="9763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le veau </a:t>
            </a:r>
          </a:p>
        </p:txBody>
      </p:sp>
      <p:sp>
        <p:nvSpPr>
          <p:cNvPr id="236" name="Shape 236"/>
          <p:cNvSpPr/>
          <p:nvPr/>
        </p:nvSpPr>
        <p:spPr>
          <a:xfrm>
            <a:off x="1497012" y="4489450"/>
            <a:ext cx="25479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une côtelette de veau </a:t>
            </a:r>
          </a:p>
        </p:txBody>
      </p:sp>
      <p:sp>
        <p:nvSpPr>
          <p:cNvPr id="237" name="Shape 237"/>
          <p:cNvSpPr/>
          <p:nvPr/>
        </p:nvSpPr>
        <p:spPr>
          <a:xfrm>
            <a:off x="4627562" y="2205037"/>
            <a:ext cx="10191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le bœuf </a:t>
            </a:r>
          </a:p>
        </p:txBody>
      </p:sp>
      <p:sp>
        <p:nvSpPr>
          <p:cNvPr id="238" name="Shape 238"/>
          <p:cNvSpPr/>
          <p:nvPr/>
        </p:nvSpPr>
        <p:spPr>
          <a:xfrm>
            <a:off x="5614987" y="4337050"/>
            <a:ext cx="20859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rôti de bœuf </a:t>
            </a:r>
          </a:p>
        </p:txBody>
      </p:sp>
      <p:pic>
        <p:nvPicPr>
          <p:cNvPr id="239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737" y="1524000"/>
            <a:ext cx="266701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275" y="2024062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4510087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4362" y="2224087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0200" y="4351337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9250" y="642937"/>
            <a:ext cx="266700" cy="24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0"/>
      <p:bldP build="whole" bldLvl="1" animBg="1" rev="0" advAuto="0" spid="236" grpId="6"/>
      <p:bldP build="whole" bldLvl="1" animBg="1" rev="0" advAuto="0" spid="240" grpId="3"/>
      <p:bldP build="whole" bldLvl="1" animBg="1" rev="0" advAuto="0" spid="235" grpId="4"/>
      <p:bldP build="whole" bldLvl="1" animBg="1" rev="0" advAuto="0" spid="242" grpId="7"/>
      <p:bldP build="whole" bldLvl="1" animBg="1" rev="0" advAuto="0" spid="241" grpId="5"/>
      <p:bldP build="whole" bldLvl="1" animBg="1" rev="0" advAuto="0" spid="234" grpId="2"/>
      <p:bldP build="whole" bldLvl="1" animBg="1" rev="0" advAuto="0" spid="239" grpId="1"/>
      <p:bldP build="whole" bldLvl="1" animBg="1" rev="0" advAuto="0" spid="243" grpId="9"/>
      <p:bldP build="whole" bldLvl="1" animBg="1" rev="0" advAuto="0" spid="237" grpId="8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50"/>
          <p:cNvGrpSpPr/>
          <p:nvPr/>
        </p:nvGrpSpPr>
        <p:grpSpPr>
          <a:xfrm>
            <a:off x="625475" y="1955800"/>
            <a:ext cx="7894638" cy="2895600"/>
            <a:chOff x="0" y="0"/>
            <a:chExt cx="7894637" cy="2895600"/>
          </a:xfrm>
        </p:grpSpPr>
        <p:pic>
          <p:nvPicPr>
            <p:cNvPr id="246" name="im 18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3025"/>
              <a:ext cx="4127500" cy="279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 19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76737" y="0"/>
              <a:ext cx="3517901" cy="289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Shape 248"/>
            <p:cNvSpPr/>
            <p:nvPr/>
          </p:nvSpPr>
          <p:spPr>
            <a:xfrm flipV="1">
              <a:off x="1127125" y="1462087"/>
              <a:ext cx="457201" cy="990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Shape 249"/>
            <p:cNvSpPr/>
            <p:nvPr/>
          </p:nvSpPr>
          <p:spPr>
            <a:xfrm flipV="1">
              <a:off x="5013325" y="1396999"/>
              <a:ext cx="823913" cy="1066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1" name="Shape 251"/>
          <p:cNvSpPr/>
          <p:nvPr/>
        </p:nvSpPr>
        <p:spPr>
          <a:xfrm>
            <a:off x="1828799" y="539750"/>
            <a:ext cx="264508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D’autres aliments</a:t>
            </a:r>
          </a:p>
        </p:txBody>
      </p:sp>
      <p:sp>
        <p:nvSpPr>
          <p:cNvPr id="252" name="Shape 252"/>
          <p:cNvSpPr/>
          <p:nvPr/>
        </p:nvSpPr>
        <p:spPr>
          <a:xfrm>
            <a:off x="966787" y="2162175"/>
            <a:ext cx="11144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l’agneau </a:t>
            </a:r>
          </a:p>
        </p:txBody>
      </p:sp>
      <p:sp>
        <p:nvSpPr>
          <p:cNvPr id="253" name="Shape 253"/>
          <p:cNvSpPr/>
          <p:nvPr/>
        </p:nvSpPr>
        <p:spPr>
          <a:xfrm>
            <a:off x="1800225" y="4405312"/>
            <a:ext cx="22240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gigot d’agneau </a:t>
            </a:r>
          </a:p>
        </p:txBody>
      </p:sp>
      <p:sp>
        <p:nvSpPr>
          <p:cNvPr id="254" name="Shape 254"/>
          <p:cNvSpPr/>
          <p:nvPr/>
        </p:nvSpPr>
        <p:spPr>
          <a:xfrm>
            <a:off x="5353050" y="2071687"/>
            <a:ext cx="990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le porc </a:t>
            </a:r>
          </a:p>
        </p:txBody>
      </p:sp>
      <p:sp>
        <p:nvSpPr>
          <p:cNvPr id="255" name="Shape 255"/>
          <p:cNvSpPr/>
          <p:nvPr/>
        </p:nvSpPr>
        <p:spPr>
          <a:xfrm>
            <a:off x="5672137" y="4443412"/>
            <a:ext cx="25431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une côtelette de porc </a:t>
            </a:r>
          </a:p>
        </p:txBody>
      </p:sp>
      <p:pic>
        <p:nvPicPr>
          <p:cNvPr id="256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712" y="2173287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0200" y="4433887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8737" y="2085975"/>
            <a:ext cx="266701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2112" y="4457700"/>
            <a:ext cx="266701" cy="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5"/>
      <p:bldP build="whole" bldLvl="1" animBg="1" rev="0" advAuto="0" spid="256" grpId="1"/>
      <p:bldP build="whole" bldLvl="1" animBg="1" rev="0" advAuto="0" spid="254" grpId="6"/>
      <p:bldP build="whole" bldLvl="1" animBg="1" rev="0" advAuto="0" spid="255" grpId="8"/>
      <p:bldP build="whole" bldLvl="1" animBg="1" rev="0" advAuto="0" spid="259" grpId="7"/>
      <p:bldP build="whole" bldLvl="1" animBg="1" rev="0" advAuto="0" spid="252" grpId="2"/>
      <p:bldP build="whole" bldLvl="1" animBg="1" rev="0" advAuto="0" spid="253" grpId="4"/>
      <p:bldP build="whole" bldLvl="1" animBg="1" rev="0" advAuto="0" spid="25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9"/>
          <p:cNvGrpSpPr/>
          <p:nvPr/>
        </p:nvGrpSpPr>
        <p:grpSpPr>
          <a:xfrm>
            <a:off x="504825" y="1600200"/>
            <a:ext cx="8134350" cy="3657600"/>
            <a:chOff x="0" y="0"/>
            <a:chExt cx="8134350" cy="3657600"/>
          </a:xfrm>
        </p:grpSpPr>
        <p:pic>
          <p:nvPicPr>
            <p:cNvPr id="261" name="im 2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83050" y="0"/>
              <a:ext cx="4051300" cy="365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im 20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61950"/>
              <a:ext cx="4025900" cy="297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Shape 263"/>
            <p:cNvSpPr/>
            <p:nvPr/>
          </p:nvSpPr>
          <p:spPr>
            <a:xfrm flipH="1">
              <a:off x="1487487" y="609599"/>
              <a:ext cx="674688" cy="8175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Shape 264"/>
            <p:cNvSpPr/>
            <p:nvPr/>
          </p:nvSpPr>
          <p:spPr>
            <a:xfrm flipV="1">
              <a:off x="1019174" y="2382837"/>
              <a:ext cx="1143002" cy="5667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Shape 265"/>
            <p:cNvSpPr/>
            <p:nvPr/>
          </p:nvSpPr>
          <p:spPr>
            <a:xfrm flipH="1" flipV="1">
              <a:off x="4419599" y="1004887"/>
              <a:ext cx="381001" cy="7620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Shape 266"/>
            <p:cNvSpPr/>
            <p:nvPr/>
          </p:nvSpPr>
          <p:spPr>
            <a:xfrm flipV="1">
              <a:off x="6338887" y="609599"/>
              <a:ext cx="395288" cy="6572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Shape 267"/>
            <p:cNvSpPr/>
            <p:nvPr/>
          </p:nvSpPr>
          <p:spPr>
            <a:xfrm flipV="1">
              <a:off x="4905375" y="2652712"/>
              <a:ext cx="276226" cy="4714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Shape 268"/>
            <p:cNvSpPr/>
            <p:nvPr/>
          </p:nvSpPr>
          <p:spPr>
            <a:xfrm flipH="1" flipV="1">
              <a:off x="6048374" y="2071687"/>
              <a:ext cx="609601" cy="11287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0" name="Shape 270"/>
          <p:cNvSpPr/>
          <p:nvPr/>
        </p:nvSpPr>
        <p:spPr>
          <a:xfrm>
            <a:off x="1828799" y="539750"/>
            <a:ext cx="264508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D’autres aliments</a:t>
            </a:r>
          </a:p>
        </p:txBody>
      </p:sp>
      <p:sp>
        <p:nvSpPr>
          <p:cNvPr id="271" name="Shape 271"/>
          <p:cNvSpPr/>
          <p:nvPr/>
        </p:nvSpPr>
        <p:spPr>
          <a:xfrm>
            <a:off x="728662" y="1447800"/>
            <a:ext cx="2043113" cy="49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/>
            </a:lvl1pPr>
          </a:lstStyle>
          <a:p>
            <a:pPr/>
            <a:r>
              <a:t>Les poissons et les fruits de mer </a:t>
            </a:r>
          </a:p>
        </p:txBody>
      </p:sp>
      <p:sp>
        <p:nvSpPr>
          <p:cNvPr id="272" name="Shape 272"/>
          <p:cNvSpPr/>
          <p:nvPr/>
        </p:nvSpPr>
        <p:spPr>
          <a:xfrm>
            <a:off x="2895600" y="2057400"/>
            <a:ext cx="1676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filet de sole </a:t>
            </a:r>
          </a:p>
        </p:txBody>
      </p:sp>
      <p:sp>
        <p:nvSpPr>
          <p:cNvPr id="273" name="Shape 273"/>
          <p:cNvSpPr/>
          <p:nvPr/>
        </p:nvSpPr>
        <p:spPr>
          <a:xfrm>
            <a:off x="1573212" y="4598987"/>
            <a:ext cx="12954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du saumon </a:t>
            </a:r>
          </a:p>
        </p:txBody>
      </p:sp>
      <p:sp>
        <p:nvSpPr>
          <p:cNvPr id="274" name="Shape 274"/>
          <p:cNvSpPr/>
          <p:nvPr/>
        </p:nvSpPr>
        <p:spPr>
          <a:xfrm>
            <a:off x="4995862" y="2319337"/>
            <a:ext cx="12192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une moule </a:t>
            </a:r>
          </a:p>
        </p:txBody>
      </p:sp>
      <p:sp>
        <p:nvSpPr>
          <p:cNvPr id="275" name="Shape 275"/>
          <p:cNvSpPr/>
          <p:nvPr/>
        </p:nvSpPr>
        <p:spPr>
          <a:xfrm>
            <a:off x="7370762" y="1938337"/>
            <a:ext cx="13716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homard </a:t>
            </a:r>
          </a:p>
        </p:txBody>
      </p:sp>
      <p:sp>
        <p:nvSpPr>
          <p:cNvPr id="276" name="Shape 276"/>
          <p:cNvSpPr/>
          <p:nvPr/>
        </p:nvSpPr>
        <p:spPr>
          <a:xfrm>
            <a:off x="7250112" y="4797425"/>
            <a:ext cx="10668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crabe </a:t>
            </a:r>
          </a:p>
        </p:txBody>
      </p:sp>
      <p:sp>
        <p:nvSpPr>
          <p:cNvPr id="277" name="Shape 277"/>
          <p:cNvSpPr/>
          <p:nvPr/>
        </p:nvSpPr>
        <p:spPr>
          <a:xfrm>
            <a:off x="5457825" y="4710112"/>
            <a:ext cx="124777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une huître </a:t>
            </a:r>
          </a:p>
        </p:txBody>
      </p:sp>
      <p:pic>
        <p:nvPicPr>
          <p:cNvPr id="278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350" y="144780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2875" y="2079625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600" y="459105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3137" y="2349500"/>
            <a:ext cx="266701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2800" y="1946275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2625" y="483235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audio-smal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0337" y="4737100"/>
            <a:ext cx="266701" cy="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whole" bldLvl="1" animBg="1" rev="0" advAuto="0" spid="272" grpId="4"/>
      <p:bldP build="whole" bldLvl="1" animBg="1" rev="0" advAuto="0" spid="284" grpId="13"/>
      <p:bldP build="whole" bldLvl="1" animBg="1" rev="0" advAuto="0" spid="276" grpId="12"/>
      <p:bldP build="whole" bldLvl="1" animBg="1" rev="0" advAuto="0" spid="282" grpId="9"/>
      <p:bldP build="whole" bldLvl="1" animBg="1" rev="0" advAuto="0" spid="277" grpId="14"/>
      <p:bldP build="whole" bldLvl="1" animBg="1" rev="0" advAuto="0" spid="271" grpId="2"/>
      <p:bldP build="whole" bldLvl="1" animBg="1" rev="0" advAuto="0" spid="274" grpId="8"/>
      <p:bldP build="whole" bldLvl="1" animBg="1" rev="0" advAuto="0" spid="273" grpId="6"/>
      <p:bldP build="whole" bldLvl="1" animBg="1" rev="0" advAuto="0" spid="283" grpId="11"/>
      <p:bldP build="whole" bldLvl="1" animBg="1" rev="0" advAuto="0" spid="281" grpId="7"/>
      <p:bldP build="whole" bldLvl="1" animBg="1" rev="0" advAuto="0" spid="280" grpId="5"/>
      <p:bldP build="whole" bldLvl="1" animBg="1" rev="0" advAuto="0" spid="278" grpId="1"/>
      <p:bldP build="whole" bldLvl="1" animBg="1" rev="0" advAuto="0" spid="275" grpId="1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685800" y="1610265"/>
            <a:ext cx="75438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/>
            </a:pPr>
            <a:r>
              <a:t>1.	Mon père </a:t>
            </a:r>
            <a:r>
              <a:rPr i="1"/>
              <a:t>épluche</a:t>
            </a:r>
            <a:r>
              <a:t> du fromage pour l’omelette.</a:t>
            </a:r>
          </a:p>
        </p:txBody>
      </p:sp>
      <p:sp>
        <p:nvSpPr>
          <p:cNvPr id="287" name="Shape 287"/>
          <p:cNvSpPr/>
          <p:nvPr/>
        </p:nvSpPr>
        <p:spPr>
          <a:xfrm>
            <a:off x="1905000" y="487903"/>
            <a:ext cx="6854825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Récrivez en remplaçant les mots en italique par des mots plus appropriés. </a:t>
            </a:r>
          </a:p>
        </p:txBody>
      </p:sp>
      <p:sp>
        <p:nvSpPr>
          <p:cNvPr id="288" name="Shape 288"/>
          <p:cNvSpPr/>
          <p:nvPr/>
        </p:nvSpPr>
        <p:spPr>
          <a:xfrm>
            <a:off x="1066800" y="2143665"/>
            <a:ext cx="777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Mon père râpe du fromage pour l’omelette.</a:t>
            </a:r>
          </a:p>
        </p:txBody>
      </p:sp>
      <p:sp>
        <p:nvSpPr>
          <p:cNvPr id="289" name="Shape 289"/>
          <p:cNvSpPr/>
          <p:nvPr/>
        </p:nvSpPr>
        <p:spPr>
          <a:xfrm>
            <a:off x="685800" y="2981865"/>
            <a:ext cx="52578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/>
            </a:pPr>
            <a:r>
              <a:t>2.	Ma mère </a:t>
            </a:r>
            <a:r>
              <a:rPr i="1"/>
              <a:t>coupe</a:t>
            </a:r>
            <a:r>
              <a:t> la sauce tomate. </a:t>
            </a:r>
          </a:p>
        </p:txBody>
      </p:sp>
      <p:sp>
        <p:nvSpPr>
          <p:cNvPr id="290" name="Shape 290"/>
          <p:cNvSpPr/>
          <p:nvPr/>
        </p:nvSpPr>
        <p:spPr>
          <a:xfrm>
            <a:off x="1066799" y="3515265"/>
            <a:ext cx="617220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Ma mère remue la sauce tomate. </a:t>
            </a:r>
          </a:p>
        </p:txBody>
      </p:sp>
      <p:sp>
        <p:nvSpPr>
          <p:cNvPr id="291" name="Shape 291"/>
          <p:cNvSpPr/>
          <p:nvPr/>
        </p:nvSpPr>
        <p:spPr>
          <a:xfrm>
            <a:off x="685800" y="4429665"/>
            <a:ext cx="7391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/>
            </a:pPr>
            <a:r>
              <a:t>3.	Je fais cuire les champignons dans </a:t>
            </a:r>
            <a:r>
              <a:rPr i="1"/>
              <a:t>une moule</a:t>
            </a:r>
            <a:r>
              <a:t>. </a:t>
            </a:r>
          </a:p>
        </p:txBody>
      </p:sp>
      <p:sp>
        <p:nvSpPr>
          <p:cNvPr id="292" name="Shape 292"/>
          <p:cNvSpPr/>
          <p:nvPr/>
        </p:nvSpPr>
        <p:spPr>
          <a:xfrm>
            <a:off x="1066800" y="4983703"/>
            <a:ext cx="69342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>
                <a:solidFill>
                  <a:srgbClr val="FFCC00"/>
                </a:solidFill>
              </a:defRPr>
            </a:pPr>
            <a:r>
              <a:t>Answer: Je fais cuire les champignons dans </a:t>
            </a:r>
          </a:p>
          <a:p>
            <a:pPr marL="342900" indent="-342900">
              <a:defRPr b="1" sz="2400">
                <a:solidFill>
                  <a:srgbClr val="FFCC00"/>
                </a:solidFill>
              </a:defRPr>
            </a:pPr>
            <a:r>
              <a:t>               une poêle.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3"/>
      <p:bldP build="whole" bldLvl="1" animBg="1" rev="0" advAuto="0" spid="286" grpId="1"/>
      <p:bldP build="whole" bldLvl="1" animBg="1" rev="0" advAuto="0" spid="290" grpId="4"/>
      <p:bldP build="whole" bldLvl="1" animBg="1" rev="0" advAuto="0" spid="291" grpId="5"/>
      <p:bldP build="whole" bldLvl="1" animBg="1" rev="0" advAuto="0" spid="288" grpId="2"/>
      <p:bldP build="whole" bldLvl="1" animBg="1" rev="0" advAuto="0" spid="292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685800" y="1610265"/>
            <a:ext cx="396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/>
            </a:pPr>
            <a:r>
              <a:t>4.	Un homard est </a:t>
            </a:r>
            <a:r>
              <a:rPr i="1"/>
              <a:t>un fruit.</a:t>
            </a:r>
            <a:r>
              <a:t> </a:t>
            </a:r>
          </a:p>
        </p:txBody>
      </p:sp>
      <p:sp>
        <p:nvSpPr>
          <p:cNvPr id="295" name="Shape 295"/>
          <p:cNvSpPr/>
          <p:nvPr/>
        </p:nvSpPr>
        <p:spPr>
          <a:xfrm>
            <a:off x="1905000" y="487903"/>
            <a:ext cx="6854825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Récrivez en remplaçant les mots en italique par des mots plus appropriés. </a:t>
            </a:r>
          </a:p>
        </p:txBody>
      </p:sp>
      <p:sp>
        <p:nvSpPr>
          <p:cNvPr id="296" name="Shape 296"/>
          <p:cNvSpPr/>
          <p:nvPr/>
        </p:nvSpPr>
        <p:spPr>
          <a:xfrm>
            <a:off x="1066800" y="2143665"/>
            <a:ext cx="60198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Un homard est un fruit de mer.</a:t>
            </a:r>
          </a:p>
        </p:txBody>
      </p:sp>
      <p:sp>
        <p:nvSpPr>
          <p:cNvPr id="297" name="Shape 297"/>
          <p:cNvSpPr/>
          <p:nvPr/>
        </p:nvSpPr>
        <p:spPr>
          <a:xfrm>
            <a:off x="685800" y="2804065"/>
            <a:ext cx="76962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/>
            </a:pPr>
            <a:r>
              <a:t>5.	Le gigot d’agneau est </a:t>
            </a:r>
            <a:r>
              <a:rPr i="1"/>
              <a:t>un poisson</a:t>
            </a:r>
            <a:r>
              <a:t> que ma famille aime manger. </a:t>
            </a:r>
          </a:p>
        </p:txBody>
      </p:sp>
      <p:sp>
        <p:nvSpPr>
          <p:cNvPr id="298" name="Shape 298"/>
          <p:cNvSpPr/>
          <p:nvPr/>
        </p:nvSpPr>
        <p:spPr>
          <a:xfrm>
            <a:off x="1066800" y="3707353"/>
            <a:ext cx="70866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b="1" sz="2400">
                <a:solidFill>
                  <a:srgbClr val="FFCC00"/>
                </a:solidFill>
              </a:defRPr>
            </a:pPr>
            <a:r>
              <a:t>Answer: Le gigot d’agneau est une viande que </a:t>
            </a:r>
          </a:p>
          <a:p>
            <a:pPr marL="342900" indent="-342900">
              <a:defRPr b="1" sz="2400">
                <a:solidFill>
                  <a:srgbClr val="FFCC00"/>
                </a:solidFill>
              </a:defRPr>
            </a:pPr>
            <a:r>
              <a:t>               ma famille aime manger.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4"/>
      <p:bldP build="whole" bldLvl="1" animBg="1" rev="0" advAuto="0" spid="297" grpId="3"/>
      <p:bldP build="whole" bldLvl="1" animBg="1" rev="0" advAuto="0" spid="296" grpId="2"/>
      <p:bldP build="whole" bldLvl="1" animBg="1" rev="0" advAuto="0" spid="2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719137" y="1143000"/>
            <a:ext cx="2681288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/>
            </a:lvl1pPr>
          </a:lstStyle>
          <a:p>
            <a:pPr/>
            <a:r>
              <a:t>La gastronomie</a:t>
            </a:r>
          </a:p>
        </p:txBody>
      </p:sp>
      <p:pic>
        <p:nvPicPr>
          <p:cNvPr id="32" name="ch i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4712" y="457200"/>
            <a:ext cx="5257801" cy="509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900" y="1333500"/>
            <a:ext cx="266700" cy="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1831975" y="543465"/>
            <a:ext cx="237347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Le futur simple </a:t>
            </a:r>
          </a:p>
        </p:txBody>
      </p:sp>
      <p:sp>
        <p:nvSpPr>
          <p:cNvPr id="301" name="Shape 301"/>
          <p:cNvSpPr/>
          <p:nvPr/>
        </p:nvSpPr>
        <p:spPr>
          <a:xfrm>
            <a:off x="1809750" y="2366962"/>
            <a:ext cx="138584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CC00"/>
                </a:solidFill>
              </a:defRPr>
            </a:pPr>
            <a:r>
              <a:t>PARLER</a:t>
            </a:r>
            <a:r>
              <a:rPr b="1"/>
              <a:t> </a:t>
            </a:r>
          </a:p>
        </p:txBody>
      </p:sp>
      <p:sp>
        <p:nvSpPr>
          <p:cNvPr id="302" name="Shape 302"/>
          <p:cNvSpPr/>
          <p:nvPr/>
        </p:nvSpPr>
        <p:spPr>
          <a:xfrm>
            <a:off x="1939925" y="2944812"/>
            <a:ext cx="8794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parler </a:t>
            </a:r>
          </a:p>
        </p:txBody>
      </p:sp>
      <p:sp>
        <p:nvSpPr>
          <p:cNvPr id="303" name="Shape 303"/>
          <p:cNvSpPr/>
          <p:nvPr/>
        </p:nvSpPr>
        <p:spPr>
          <a:xfrm>
            <a:off x="4457700" y="2365375"/>
            <a:ext cx="98460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CC00"/>
                </a:solidFill>
              </a:defRPr>
            </a:pPr>
            <a:r>
              <a:t>FINIR</a:t>
            </a:r>
            <a:r>
              <a:rPr b="1"/>
              <a:t> </a:t>
            </a:r>
          </a:p>
        </p:txBody>
      </p:sp>
      <p:sp>
        <p:nvSpPr>
          <p:cNvPr id="304" name="Shape 304"/>
          <p:cNvSpPr/>
          <p:nvPr/>
        </p:nvSpPr>
        <p:spPr>
          <a:xfrm>
            <a:off x="1390650" y="2328862"/>
            <a:ext cx="2362200" cy="533401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5" name="Shape 305"/>
          <p:cNvSpPr/>
          <p:nvPr/>
        </p:nvSpPr>
        <p:spPr>
          <a:xfrm>
            <a:off x="1925637" y="3279775"/>
            <a:ext cx="9699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9900"/>
                </a:solidFill>
              </a:defRPr>
            </a:pPr>
            <a:r>
              <a:t>parler-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6" name="Shape 306"/>
          <p:cNvSpPr/>
          <p:nvPr/>
        </p:nvSpPr>
        <p:spPr>
          <a:xfrm>
            <a:off x="1949450" y="3605212"/>
            <a:ext cx="15970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je    parler</a:t>
            </a:r>
            <a:r>
              <a:rPr>
                <a:solidFill>
                  <a:srgbClr val="FFCC00"/>
                </a:solidFill>
              </a:rPr>
              <a:t>ai</a:t>
            </a:r>
            <a:r>
              <a:t> </a:t>
            </a:r>
          </a:p>
        </p:txBody>
      </p:sp>
      <p:sp>
        <p:nvSpPr>
          <p:cNvPr id="307" name="Shape 307"/>
          <p:cNvSpPr/>
          <p:nvPr/>
        </p:nvSpPr>
        <p:spPr>
          <a:xfrm>
            <a:off x="1927224" y="3929062"/>
            <a:ext cx="154305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tu    parler</a:t>
            </a:r>
            <a:r>
              <a:rPr>
                <a:solidFill>
                  <a:srgbClr val="FFCC00"/>
                </a:solidFill>
              </a:rPr>
              <a:t>as</a:t>
            </a:r>
            <a:r>
              <a:t>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17612" y="4270375"/>
            <a:ext cx="23145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il/elle/on    parler</a:t>
            </a:r>
            <a:r>
              <a:rPr>
                <a:solidFill>
                  <a:srgbClr val="FFCC00"/>
                </a:solidFill>
              </a:rPr>
              <a:t>a</a:t>
            </a:r>
            <a:r>
              <a:t> </a:t>
            </a:r>
          </a:p>
        </p:txBody>
      </p:sp>
      <p:sp>
        <p:nvSpPr>
          <p:cNvPr id="309" name="Shape 309"/>
          <p:cNvSpPr/>
          <p:nvPr/>
        </p:nvSpPr>
        <p:spPr>
          <a:xfrm>
            <a:off x="1579562" y="4584700"/>
            <a:ext cx="21256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nous    parler</a:t>
            </a:r>
            <a:r>
              <a:rPr>
                <a:solidFill>
                  <a:srgbClr val="FFCC00"/>
                </a:solidFill>
              </a:rPr>
              <a:t>ons</a:t>
            </a:r>
            <a:r>
              <a:t> </a:t>
            </a:r>
          </a:p>
        </p:txBody>
      </p:sp>
      <p:sp>
        <p:nvSpPr>
          <p:cNvPr id="310" name="Shape 310"/>
          <p:cNvSpPr/>
          <p:nvPr/>
        </p:nvSpPr>
        <p:spPr>
          <a:xfrm>
            <a:off x="4659312" y="2968625"/>
            <a:ext cx="7032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finir </a:t>
            </a:r>
          </a:p>
        </p:txBody>
      </p:sp>
      <p:sp>
        <p:nvSpPr>
          <p:cNvPr id="311" name="Shape 311"/>
          <p:cNvSpPr/>
          <p:nvPr/>
        </p:nvSpPr>
        <p:spPr>
          <a:xfrm>
            <a:off x="4648200" y="3321050"/>
            <a:ext cx="7143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9900"/>
                </a:solidFill>
              </a:defRPr>
            </a:lvl1pPr>
          </a:lstStyle>
          <a:p>
            <a:pPr/>
            <a:r>
              <a:t>finir- </a:t>
            </a:r>
          </a:p>
        </p:txBody>
      </p:sp>
      <p:sp>
        <p:nvSpPr>
          <p:cNvPr id="312" name="Shape 312"/>
          <p:cNvSpPr/>
          <p:nvPr/>
        </p:nvSpPr>
        <p:spPr>
          <a:xfrm>
            <a:off x="4524375" y="3619500"/>
            <a:ext cx="1371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je    finir</a:t>
            </a:r>
            <a:r>
              <a:rPr>
                <a:solidFill>
                  <a:srgbClr val="FFCC00"/>
                </a:solidFill>
              </a:rPr>
              <a:t>ai</a:t>
            </a:r>
            <a:r>
              <a:t> </a:t>
            </a:r>
          </a:p>
        </p:txBody>
      </p:sp>
      <p:sp>
        <p:nvSpPr>
          <p:cNvPr id="313" name="Shape 313"/>
          <p:cNvSpPr/>
          <p:nvPr/>
        </p:nvSpPr>
        <p:spPr>
          <a:xfrm>
            <a:off x="4481512" y="3954462"/>
            <a:ext cx="14287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tu    finir</a:t>
            </a:r>
            <a:r>
              <a:rPr>
                <a:solidFill>
                  <a:srgbClr val="FFCC00"/>
                </a:solidFill>
              </a:rPr>
              <a:t>as</a:t>
            </a:r>
            <a:r>
              <a:t> </a:t>
            </a:r>
          </a:p>
        </p:txBody>
      </p:sp>
      <p:sp>
        <p:nvSpPr>
          <p:cNvPr id="314" name="Shape 314"/>
          <p:cNvSpPr/>
          <p:nvPr/>
        </p:nvSpPr>
        <p:spPr>
          <a:xfrm>
            <a:off x="3781425" y="4260850"/>
            <a:ext cx="21971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il/elle/on    finir</a:t>
            </a:r>
            <a:r>
              <a:rPr>
                <a:solidFill>
                  <a:srgbClr val="FFCC00"/>
                </a:solidFill>
              </a:rPr>
              <a:t>a</a:t>
            </a:r>
            <a:r>
              <a:t> </a:t>
            </a:r>
          </a:p>
        </p:txBody>
      </p:sp>
      <p:sp>
        <p:nvSpPr>
          <p:cNvPr id="315" name="Shape 315"/>
          <p:cNvSpPr/>
          <p:nvPr/>
        </p:nvSpPr>
        <p:spPr>
          <a:xfrm>
            <a:off x="4130675" y="4584700"/>
            <a:ext cx="19415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nous    finir</a:t>
            </a:r>
            <a:r>
              <a:rPr>
                <a:solidFill>
                  <a:srgbClr val="FFCC00"/>
                </a:solidFill>
              </a:rPr>
              <a:t>ons</a:t>
            </a:r>
            <a:r>
              <a:t> </a:t>
            </a:r>
          </a:p>
        </p:txBody>
      </p:sp>
      <p:sp>
        <p:nvSpPr>
          <p:cNvPr id="316" name="Shape 316"/>
          <p:cNvSpPr/>
          <p:nvPr/>
        </p:nvSpPr>
        <p:spPr>
          <a:xfrm>
            <a:off x="533400" y="1112837"/>
            <a:ext cx="8229600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000"/>
            </a:pPr>
            <a:r>
              <a:t>1. To form the future tense in French, you add the future endings </a:t>
            </a:r>
          </a:p>
          <a:p>
            <a:pPr marL="342900" indent="-342900">
              <a:defRPr b="1" sz="2000"/>
            </a:pPr>
            <a:r>
              <a:t>    to the entire infinitive of verbs that end in </a:t>
            </a:r>
            <a:r>
              <a:rPr>
                <a:solidFill>
                  <a:srgbClr val="FFCC00"/>
                </a:solidFill>
              </a:rPr>
              <a:t>-er</a:t>
            </a:r>
            <a:r>
              <a:t> or </a:t>
            </a:r>
            <a:r>
              <a:rPr>
                <a:solidFill>
                  <a:srgbClr val="FFCC00"/>
                </a:solidFill>
              </a:rPr>
              <a:t>-ir</a:t>
            </a:r>
            <a:r>
              <a:t>. You drop the </a:t>
            </a:r>
          </a:p>
          <a:p>
            <a:pPr marL="342900" indent="-342900">
              <a:defRPr b="1" sz="2000"/>
            </a:pPr>
            <a:r>
              <a:t>    </a:t>
            </a:r>
            <a:r>
              <a:rPr>
                <a:solidFill>
                  <a:srgbClr val="FFCC00"/>
                </a:solidFill>
              </a:rPr>
              <a:t>e</a:t>
            </a:r>
            <a:r>
              <a:t> before adding the endings to </a:t>
            </a:r>
            <a:r>
              <a:rPr>
                <a:solidFill>
                  <a:srgbClr val="FFCC00"/>
                </a:solidFill>
              </a:rPr>
              <a:t>-re</a:t>
            </a:r>
            <a:r>
              <a:t> verbs. Study the following. </a:t>
            </a:r>
          </a:p>
        </p:txBody>
      </p:sp>
      <p:sp>
        <p:nvSpPr>
          <p:cNvPr id="317" name="Shape 317"/>
          <p:cNvSpPr/>
          <p:nvPr/>
        </p:nvSpPr>
        <p:spPr>
          <a:xfrm>
            <a:off x="3819525" y="2328862"/>
            <a:ext cx="2362200" cy="533401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8" name="Shape 318"/>
          <p:cNvSpPr/>
          <p:nvPr/>
        </p:nvSpPr>
        <p:spPr>
          <a:xfrm>
            <a:off x="6248400" y="2328862"/>
            <a:ext cx="2362200" cy="533401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9" name="Shape 319"/>
          <p:cNvSpPr/>
          <p:nvPr/>
        </p:nvSpPr>
        <p:spPr>
          <a:xfrm>
            <a:off x="6524625" y="2376487"/>
            <a:ext cx="180881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CC00"/>
                </a:solidFill>
              </a:defRPr>
            </a:lvl1pPr>
          </a:lstStyle>
          <a:p>
            <a:pPr/>
            <a:r>
              <a:t>ATTENDRE </a:t>
            </a:r>
          </a:p>
        </p:txBody>
      </p:sp>
      <p:sp>
        <p:nvSpPr>
          <p:cNvPr id="320" name="Shape 320"/>
          <p:cNvSpPr/>
          <p:nvPr/>
        </p:nvSpPr>
        <p:spPr>
          <a:xfrm>
            <a:off x="6938962" y="2967037"/>
            <a:ext cx="11096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attendre </a:t>
            </a:r>
          </a:p>
        </p:txBody>
      </p:sp>
      <p:sp>
        <p:nvSpPr>
          <p:cNvPr id="321" name="Shape 321"/>
          <p:cNvSpPr/>
          <p:nvPr/>
        </p:nvSpPr>
        <p:spPr>
          <a:xfrm>
            <a:off x="6927849" y="3319462"/>
            <a:ext cx="112077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9900"/>
                </a:solidFill>
              </a:defRPr>
            </a:lvl1pPr>
          </a:lstStyle>
          <a:p>
            <a:pPr/>
            <a:r>
              <a:t>attendr- </a:t>
            </a:r>
          </a:p>
        </p:txBody>
      </p:sp>
      <p:sp>
        <p:nvSpPr>
          <p:cNvPr id="322" name="Shape 322"/>
          <p:cNvSpPr/>
          <p:nvPr/>
        </p:nvSpPr>
        <p:spPr>
          <a:xfrm>
            <a:off x="6992937" y="3617912"/>
            <a:ext cx="1625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j’    attendr</a:t>
            </a:r>
            <a:r>
              <a:rPr>
                <a:solidFill>
                  <a:srgbClr val="FFCC00"/>
                </a:solidFill>
              </a:rPr>
              <a:t>ai</a:t>
            </a:r>
            <a:r>
              <a:t> </a:t>
            </a:r>
          </a:p>
        </p:txBody>
      </p:sp>
      <p:sp>
        <p:nvSpPr>
          <p:cNvPr id="323" name="Shape 323"/>
          <p:cNvSpPr/>
          <p:nvPr/>
        </p:nvSpPr>
        <p:spPr>
          <a:xfrm>
            <a:off x="6899275" y="3952875"/>
            <a:ext cx="18351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tu    attendr</a:t>
            </a:r>
            <a:r>
              <a:rPr>
                <a:solidFill>
                  <a:srgbClr val="FFCC00"/>
                </a:solidFill>
              </a:rPr>
              <a:t>as</a:t>
            </a:r>
            <a:r>
              <a:t> </a:t>
            </a:r>
          </a:p>
        </p:txBody>
      </p:sp>
      <p:sp>
        <p:nvSpPr>
          <p:cNvPr id="324" name="Shape 324"/>
          <p:cNvSpPr/>
          <p:nvPr/>
        </p:nvSpPr>
        <p:spPr>
          <a:xfrm>
            <a:off x="6199187" y="4259262"/>
            <a:ext cx="22733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il/elle/on    attendr</a:t>
            </a:r>
            <a:r>
              <a:rPr>
                <a:solidFill>
                  <a:srgbClr val="FFCC00"/>
                </a:solidFill>
              </a:rPr>
              <a:t>a</a:t>
            </a:r>
            <a:r>
              <a:t> </a:t>
            </a:r>
          </a:p>
        </p:txBody>
      </p:sp>
      <p:sp>
        <p:nvSpPr>
          <p:cNvPr id="325" name="Shape 325"/>
          <p:cNvSpPr/>
          <p:nvPr/>
        </p:nvSpPr>
        <p:spPr>
          <a:xfrm>
            <a:off x="6553200" y="4583112"/>
            <a:ext cx="22717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nous    attendr</a:t>
            </a:r>
            <a:r>
              <a:rPr>
                <a:solidFill>
                  <a:srgbClr val="FFCC00"/>
                </a:solidFill>
              </a:rPr>
              <a:t>ons</a:t>
            </a:r>
            <a:r>
              <a:t> </a:t>
            </a:r>
          </a:p>
        </p:txBody>
      </p:sp>
      <p:sp>
        <p:nvSpPr>
          <p:cNvPr id="326" name="Shape 326"/>
          <p:cNvSpPr/>
          <p:nvPr/>
        </p:nvSpPr>
        <p:spPr>
          <a:xfrm>
            <a:off x="1593850" y="4881562"/>
            <a:ext cx="18573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vous    parler</a:t>
            </a:r>
            <a:r>
              <a:rPr>
                <a:solidFill>
                  <a:srgbClr val="FFCC00"/>
                </a:solidFill>
              </a:rPr>
              <a:t>ez </a:t>
            </a:r>
          </a:p>
        </p:txBody>
      </p:sp>
      <p:sp>
        <p:nvSpPr>
          <p:cNvPr id="327" name="Shape 327"/>
          <p:cNvSpPr/>
          <p:nvPr/>
        </p:nvSpPr>
        <p:spPr>
          <a:xfrm>
            <a:off x="1308099" y="5195887"/>
            <a:ext cx="22860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ils/elles    parler</a:t>
            </a:r>
            <a:r>
              <a:rPr>
                <a:solidFill>
                  <a:srgbClr val="FFCC00"/>
                </a:solidFill>
              </a:rPr>
              <a:t>ont </a:t>
            </a:r>
          </a:p>
        </p:txBody>
      </p:sp>
      <p:sp>
        <p:nvSpPr>
          <p:cNvPr id="328" name="Shape 328"/>
          <p:cNvSpPr/>
          <p:nvPr/>
        </p:nvSpPr>
        <p:spPr>
          <a:xfrm>
            <a:off x="4148137" y="4872037"/>
            <a:ext cx="17145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vous    finir</a:t>
            </a:r>
            <a:r>
              <a:rPr>
                <a:solidFill>
                  <a:srgbClr val="FFCC00"/>
                </a:solidFill>
              </a:rPr>
              <a:t>ez</a:t>
            </a:r>
            <a:r>
              <a:t> </a:t>
            </a:r>
          </a:p>
        </p:txBody>
      </p:sp>
      <p:sp>
        <p:nvSpPr>
          <p:cNvPr id="329" name="Shape 329"/>
          <p:cNvSpPr/>
          <p:nvPr/>
        </p:nvSpPr>
        <p:spPr>
          <a:xfrm>
            <a:off x="3868737" y="5195887"/>
            <a:ext cx="21701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ils/elles    finir</a:t>
            </a:r>
            <a:r>
              <a:rPr>
                <a:solidFill>
                  <a:srgbClr val="FFCC00"/>
                </a:solidFill>
              </a:rPr>
              <a:t>ont</a:t>
            </a:r>
            <a:r>
              <a:t> </a:t>
            </a:r>
          </a:p>
        </p:txBody>
      </p:sp>
      <p:sp>
        <p:nvSpPr>
          <p:cNvPr id="330" name="Shape 330"/>
          <p:cNvSpPr/>
          <p:nvPr/>
        </p:nvSpPr>
        <p:spPr>
          <a:xfrm>
            <a:off x="6584950" y="4870450"/>
            <a:ext cx="21971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vous    attendr</a:t>
            </a:r>
            <a:r>
              <a:rPr>
                <a:solidFill>
                  <a:srgbClr val="FFCC00"/>
                </a:solidFill>
              </a:rPr>
              <a:t>ez</a:t>
            </a:r>
            <a:r>
              <a:t> </a:t>
            </a:r>
          </a:p>
        </p:txBody>
      </p:sp>
      <p:sp>
        <p:nvSpPr>
          <p:cNvPr id="331" name="Shape 331"/>
          <p:cNvSpPr/>
          <p:nvPr/>
        </p:nvSpPr>
        <p:spPr>
          <a:xfrm>
            <a:off x="6319837" y="5194300"/>
            <a:ext cx="24003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ils/elles    attendr</a:t>
            </a:r>
            <a:r>
              <a:rPr>
                <a:solidFill>
                  <a:srgbClr val="FFCC00"/>
                </a:solidFill>
              </a:rPr>
              <a:t>ont</a:t>
            </a:r>
            <a:r>
              <a:t> </a:t>
            </a:r>
          </a:p>
        </p:txBody>
      </p:sp>
      <p:sp>
        <p:nvSpPr>
          <p:cNvPr id="332" name="Shape 332"/>
          <p:cNvSpPr/>
          <p:nvPr/>
        </p:nvSpPr>
        <p:spPr>
          <a:xfrm>
            <a:off x="381000" y="2933700"/>
            <a:ext cx="114841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CC00"/>
                </a:solidFill>
              </a:defRPr>
            </a:lvl1pPr>
          </a:lstStyle>
          <a:p>
            <a:pPr/>
            <a:r>
              <a:t>Infinitive</a:t>
            </a:r>
          </a:p>
        </p:txBody>
      </p:sp>
      <p:sp>
        <p:nvSpPr>
          <p:cNvPr id="333" name="Shape 333"/>
          <p:cNvSpPr/>
          <p:nvPr/>
        </p:nvSpPr>
        <p:spPr>
          <a:xfrm>
            <a:off x="381000" y="3265487"/>
            <a:ext cx="7252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CC00"/>
                </a:solidFill>
              </a:defRPr>
            </a:lvl1pPr>
          </a:lstStyle>
          <a:p>
            <a:pPr/>
            <a:r>
              <a:t>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0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0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0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0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0" presetID="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Class="entr" nodeType="afterEffect" presetSubtype="10" presetID="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10" presetID="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10" presetID="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10" presetID="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10" presetID="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9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0" presetID="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9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10" presetID="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10" presetID="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10" presetID="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10" presetID="3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Class="entr" nodeType="afterEffect" presetSubtype="10" presetID="3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clickEffect" presetSubtype="10" presetID="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clickEffect" presetSubtype="10" presetID="3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ntr" nodeType="clickEffect" presetSubtype="10" presetID="3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3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10" presetID="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3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clickEffect" presetSubtype="10" presetID="3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Class="entr" nodeType="clickEffect" presetSubtype="10" presetID="3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Class="entr" nodeType="clickEffect" presetSubtype="10" presetID="3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Class="entr" nodeType="clickEffect" presetSubtype="10" presetID="3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5"/>
      <p:bldP build="whole" bldLvl="1" animBg="1" rev="0" advAuto="0" spid="312" grpId="17"/>
      <p:bldP build="whole" bldLvl="1" animBg="1" rev="0" advAuto="0" spid="308" grpId="9"/>
      <p:bldP build="whole" bldLvl="1" animBg="1" rev="0" advAuto="0" spid="311" grpId="16"/>
      <p:bldP build="whole" bldLvl="1" animBg="1" rev="0" advAuto="0" spid="301" grpId="2"/>
      <p:bldP build="whole" bldLvl="1" animBg="1" rev="0" advAuto="0" spid="325" grpId="30"/>
      <p:bldP build="whole" bldLvl="1" animBg="1" rev="0" advAuto="0" spid="330" grpId="31"/>
      <p:bldP build="whole" bldLvl="1" animBg="1" rev="0" advAuto="0" spid="304" grpId="1"/>
      <p:bldP build="whole" bldLvl="1" animBg="1" rev="0" advAuto="0" spid="321" grpId="26"/>
      <p:bldP build="whole" bldLvl="1" animBg="1" rev="0" advAuto="0" spid="331" grpId="32"/>
      <p:bldP build="whole" bldLvl="1" animBg="1" rev="0" advAuto="0" spid="329" grpId="22"/>
      <p:bldP build="whole" bldLvl="1" animBg="1" rev="0" advAuto="0" spid="303" grpId="14"/>
      <p:bldP build="whole" bldLvl="1" animBg="1" rev="0" advAuto="0" spid="318" grpId="23"/>
      <p:bldP build="whole" bldLvl="1" animBg="1" rev="0" advAuto="0" spid="327" grpId="12"/>
      <p:bldP build="whole" bldLvl="1" animBg="1" rev="0" advAuto="0" spid="324" grpId="29"/>
      <p:bldP build="whole" bldLvl="1" animBg="1" rev="0" advAuto="0" spid="313" grpId="18"/>
      <p:bldP build="whole" bldLvl="1" animBg="1" rev="0" advAuto="0" spid="314" grpId="19"/>
      <p:bldP build="whole" bldLvl="1" animBg="1" rev="0" advAuto="0" spid="309" grpId="10"/>
      <p:bldP build="whole" bldLvl="1" animBg="1" rev="0" advAuto="0" spid="315" grpId="20"/>
      <p:bldP build="whole" bldLvl="1" animBg="1" rev="0" advAuto="0" spid="328" grpId="21"/>
      <p:bldP build="whole" bldLvl="1" animBg="1" rev="0" advAuto="0" spid="317" grpId="13"/>
      <p:bldP build="whole" bldLvl="1" animBg="1" rev="0" advAuto="0" spid="320" grpId="25"/>
      <p:bldP build="whole" bldLvl="1" animBg="1" rev="0" advAuto="0" spid="310" grpId="15"/>
      <p:bldP build="whole" bldLvl="1" animBg="1" rev="0" advAuto="0" spid="332" grpId="3"/>
      <p:bldP build="whole" bldLvl="1" animBg="1" rev="0" advAuto="0" spid="305" grpId="6"/>
      <p:bldP build="whole" bldLvl="1" animBg="1" rev="0" advAuto="0" spid="307" grpId="8"/>
      <p:bldP build="whole" bldLvl="1" animBg="1" rev="0" advAuto="0" spid="302" grpId="4"/>
      <p:bldP build="whole" bldLvl="1" animBg="1" rev="0" advAuto="0" spid="323" grpId="28"/>
      <p:bldP build="whole" bldLvl="1" animBg="1" rev="0" advAuto="0" spid="319" grpId="24"/>
      <p:bldP build="whole" bldLvl="1" animBg="1" rev="0" advAuto="0" spid="326" grpId="11"/>
      <p:bldP build="whole" bldLvl="1" animBg="1" rev="0" advAuto="0" spid="322" grpId="27"/>
      <p:bldP build="whole" bldLvl="1" animBg="1" rev="0" advAuto="0" spid="306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1831975" y="543465"/>
            <a:ext cx="237347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Le futur simple </a:t>
            </a:r>
          </a:p>
        </p:txBody>
      </p:sp>
      <p:sp>
        <p:nvSpPr>
          <p:cNvPr id="336" name="Shape 336"/>
          <p:cNvSpPr/>
          <p:nvPr/>
        </p:nvSpPr>
        <p:spPr>
          <a:xfrm>
            <a:off x="533400" y="1112837"/>
            <a:ext cx="70866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400"/>
            </a:pPr>
            <a:r>
              <a:t>2. The verbs </a:t>
            </a:r>
            <a:r>
              <a:rPr>
                <a:solidFill>
                  <a:srgbClr val="FFCC00"/>
                </a:solidFill>
              </a:rPr>
              <a:t>être</a:t>
            </a:r>
            <a:r>
              <a:t>,</a:t>
            </a:r>
            <a:r>
              <a:rPr>
                <a:solidFill>
                  <a:srgbClr val="FFCC00"/>
                </a:solidFill>
              </a:rPr>
              <a:t> faire</a:t>
            </a:r>
            <a:r>
              <a:t>,</a:t>
            </a:r>
            <a:r>
              <a:rPr>
                <a:solidFill>
                  <a:srgbClr val="FFCC00"/>
                </a:solidFill>
              </a:rPr>
              <a:t> aller</a:t>
            </a:r>
            <a:r>
              <a:t>, and </a:t>
            </a:r>
            <a:r>
              <a:rPr>
                <a:solidFill>
                  <a:srgbClr val="FFCC00"/>
                </a:solidFill>
              </a:rPr>
              <a:t>avoir</a:t>
            </a:r>
            <a:r>
              <a:t> have an </a:t>
            </a:r>
          </a:p>
          <a:p>
            <a:pPr marL="342900" indent="-342900">
              <a:defRPr b="1" sz="2400"/>
            </a:pPr>
            <a:r>
              <a:t>    irregular stem in the future tense. </a:t>
            </a:r>
          </a:p>
        </p:txBody>
      </p:sp>
      <p:sp>
        <p:nvSpPr>
          <p:cNvPr id="337" name="Shape 337"/>
          <p:cNvSpPr/>
          <p:nvPr/>
        </p:nvSpPr>
        <p:spPr>
          <a:xfrm>
            <a:off x="576262" y="2438400"/>
            <a:ext cx="871538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ÊTRE</a:t>
            </a:r>
          </a:p>
        </p:txBody>
      </p:sp>
      <p:sp>
        <p:nvSpPr>
          <p:cNvPr id="338" name="Shape 338"/>
          <p:cNvSpPr/>
          <p:nvPr/>
        </p:nvSpPr>
        <p:spPr>
          <a:xfrm>
            <a:off x="576262" y="2933700"/>
            <a:ext cx="947738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FAIRE</a:t>
            </a:r>
          </a:p>
        </p:txBody>
      </p:sp>
      <p:sp>
        <p:nvSpPr>
          <p:cNvPr id="339" name="Shape 339"/>
          <p:cNvSpPr/>
          <p:nvPr/>
        </p:nvSpPr>
        <p:spPr>
          <a:xfrm>
            <a:off x="576262" y="3448050"/>
            <a:ext cx="1023938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ALLER</a:t>
            </a:r>
          </a:p>
        </p:txBody>
      </p:sp>
      <p:sp>
        <p:nvSpPr>
          <p:cNvPr id="340" name="Shape 340"/>
          <p:cNvSpPr/>
          <p:nvPr/>
        </p:nvSpPr>
        <p:spPr>
          <a:xfrm>
            <a:off x="576262" y="3962400"/>
            <a:ext cx="1023938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AVOIR</a:t>
            </a:r>
          </a:p>
        </p:txBody>
      </p:sp>
      <p:sp>
        <p:nvSpPr>
          <p:cNvPr id="341" name="Shape 341"/>
          <p:cNvSpPr/>
          <p:nvPr/>
        </p:nvSpPr>
        <p:spPr>
          <a:xfrm>
            <a:off x="1614487" y="2438400"/>
            <a:ext cx="7115176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je serai, tu seras, il sera, nous serons, vous serez, ils seront </a:t>
            </a:r>
          </a:p>
        </p:txBody>
      </p:sp>
      <p:sp>
        <p:nvSpPr>
          <p:cNvPr id="342" name="Shape 342"/>
          <p:cNvSpPr/>
          <p:nvPr/>
        </p:nvSpPr>
        <p:spPr>
          <a:xfrm>
            <a:off x="1614487" y="2933700"/>
            <a:ext cx="6810376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je ferai, tu feras, il fera, nous ferons, vous ferez, ils feront </a:t>
            </a:r>
          </a:p>
        </p:txBody>
      </p:sp>
      <p:sp>
        <p:nvSpPr>
          <p:cNvPr id="343" name="Shape 343"/>
          <p:cNvSpPr/>
          <p:nvPr/>
        </p:nvSpPr>
        <p:spPr>
          <a:xfrm>
            <a:off x="1624012" y="3448050"/>
            <a:ext cx="5819776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j’irai, tu iras, il ira, nous irons, vous irez, ils iront </a:t>
            </a:r>
          </a:p>
        </p:txBody>
      </p:sp>
      <p:sp>
        <p:nvSpPr>
          <p:cNvPr id="344" name="Shape 344"/>
          <p:cNvSpPr/>
          <p:nvPr/>
        </p:nvSpPr>
        <p:spPr>
          <a:xfrm>
            <a:off x="1619250" y="3962400"/>
            <a:ext cx="7115175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900">
                <a:solidFill>
                  <a:srgbClr val="FFCC00"/>
                </a:solidFill>
              </a:defRPr>
            </a:lvl1pPr>
          </a:lstStyle>
          <a:p>
            <a:pPr/>
            <a:r>
              <a:t>j’aurai, tu auras, il aura, nous aurons, vous aurez, ils auront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3"/>
      <p:bldP build="whole" bldLvl="1" animBg="1" rev="0" advAuto="0" spid="344" grpId="8"/>
      <p:bldP build="whole" bldLvl="1" animBg="1" rev="0" advAuto="0" spid="343" grpId="6"/>
      <p:bldP build="whole" bldLvl="1" animBg="1" rev="0" advAuto="0" spid="341" grpId="2"/>
      <p:bldP build="whole" bldLvl="1" animBg="1" rev="0" advAuto="0" spid="337" grpId="1"/>
      <p:bldP build="whole" bldLvl="1" animBg="1" rev="0" advAuto="0" spid="339" grpId="5"/>
      <p:bldP build="whole" bldLvl="1" animBg="1" rev="0" advAuto="0" spid="340" grpId="7"/>
      <p:bldP build="whole" bldLvl="1" animBg="1" rev="0" advAuto="0" spid="342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1831975" y="543465"/>
            <a:ext cx="237347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Le futur simple </a:t>
            </a:r>
          </a:p>
        </p:txBody>
      </p:sp>
      <p:sp>
        <p:nvSpPr>
          <p:cNvPr id="347" name="Shape 347"/>
          <p:cNvSpPr/>
          <p:nvPr/>
        </p:nvSpPr>
        <p:spPr>
          <a:xfrm>
            <a:off x="533400" y="1112837"/>
            <a:ext cx="8153400" cy="18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400"/>
            </a:pPr>
            <a:r>
              <a:t>3. The future tense is not commonly used in spoken </a:t>
            </a:r>
          </a:p>
          <a:p>
            <a:pPr marL="342900" indent="-342900">
              <a:defRPr b="1" sz="2400"/>
            </a:pPr>
            <a:r>
              <a:t>    French. You use </a:t>
            </a:r>
            <a:r>
              <a:rPr>
                <a:solidFill>
                  <a:srgbClr val="FFCC00"/>
                </a:solidFill>
              </a:rPr>
              <a:t>aller</a:t>
            </a:r>
            <a:r>
              <a:t> + the infinitive more often to </a:t>
            </a:r>
          </a:p>
          <a:p>
            <a:pPr marL="342900" indent="-342900">
              <a:defRPr b="1" sz="2400"/>
            </a:pPr>
            <a:r>
              <a:t>    express the future. However, you must use the </a:t>
            </a:r>
          </a:p>
          <a:p>
            <a:pPr marL="342900" indent="-342900">
              <a:defRPr b="1" sz="2400"/>
            </a:pPr>
            <a:r>
              <a:t>    future tense after </a:t>
            </a:r>
            <a:r>
              <a:rPr>
                <a:solidFill>
                  <a:srgbClr val="FFCC00"/>
                </a:solidFill>
              </a:rPr>
              <a:t>quand</a:t>
            </a:r>
            <a:r>
              <a:t> when the main verb in the </a:t>
            </a:r>
          </a:p>
          <a:p>
            <a:pPr marL="342900" indent="-342900">
              <a:defRPr b="1" sz="2400"/>
            </a:pPr>
            <a:r>
              <a:t>    sentence is in the future tense. </a:t>
            </a:r>
          </a:p>
        </p:txBody>
      </p:sp>
      <p:sp>
        <p:nvSpPr>
          <p:cNvPr id="348" name="Shape 348"/>
          <p:cNvSpPr/>
          <p:nvPr/>
        </p:nvSpPr>
        <p:spPr>
          <a:xfrm>
            <a:off x="1295400" y="3663950"/>
            <a:ext cx="71628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Je te ferai un bon repas quand tu </a:t>
            </a:r>
            <a:r>
              <a:rPr>
                <a:solidFill>
                  <a:srgbClr val="FFCC00"/>
                </a:solidFill>
              </a:rPr>
              <a:t>seras</a:t>
            </a:r>
            <a:r>
              <a:t> à Paris. </a:t>
            </a:r>
          </a:p>
        </p:txBody>
      </p:sp>
      <p:sp>
        <p:nvSpPr>
          <p:cNvPr id="349" name="Shape 349"/>
          <p:cNvSpPr/>
          <p:nvPr/>
        </p:nvSpPr>
        <p:spPr>
          <a:xfrm>
            <a:off x="1295400" y="4359275"/>
            <a:ext cx="73152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Quand tout le monde </a:t>
            </a:r>
            <a:r>
              <a:rPr>
                <a:solidFill>
                  <a:srgbClr val="FFCC00"/>
                </a:solidFill>
              </a:rPr>
              <a:t>sera</a:t>
            </a:r>
            <a:r>
              <a:t> là, je mettrai la viande au four.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2"/>
      <p:bldP build="whole" bldLvl="1" animBg="1" rev="0" advAuto="0" spid="34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990600" y="2133600"/>
            <a:ext cx="6324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J’attendrai mon ami à l’aéroport. </a:t>
            </a:r>
          </a:p>
        </p:txBody>
      </p:sp>
      <p:sp>
        <p:nvSpPr>
          <p:cNvPr id="352" name="Shape 352"/>
          <p:cNvSpPr/>
          <p:nvPr/>
        </p:nvSpPr>
        <p:spPr>
          <a:xfrm>
            <a:off x="685800" y="1676400"/>
            <a:ext cx="5181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1. J’attends mon ami à l’aéroport. </a:t>
            </a:r>
          </a:p>
        </p:txBody>
      </p:sp>
      <p:sp>
        <p:nvSpPr>
          <p:cNvPr id="353" name="Shape 353"/>
          <p:cNvSpPr/>
          <p:nvPr/>
        </p:nvSpPr>
        <p:spPr>
          <a:xfrm>
            <a:off x="1828800" y="1066800"/>
            <a:ext cx="2819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Récrivez au futur. </a:t>
            </a:r>
          </a:p>
        </p:txBody>
      </p:sp>
      <p:sp>
        <p:nvSpPr>
          <p:cNvPr id="354" name="Shape 354"/>
          <p:cNvSpPr/>
          <p:nvPr/>
        </p:nvSpPr>
        <p:spPr>
          <a:xfrm>
            <a:off x="1831975" y="543465"/>
            <a:ext cx="237347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Le futur simple </a:t>
            </a:r>
          </a:p>
        </p:txBody>
      </p:sp>
      <p:sp>
        <p:nvSpPr>
          <p:cNvPr id="355" name="Shape 355"/>
          <p:cNvSpPr/>
          <p:nvPr/>
        </p:nvSpPr>
        <p:spPr>
          <a:xfrm>
            <a:off x="990600" y="3276600"/>
            <a:ext cx="739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Les raisins seront dans le réfrigérateur. </a:t>
            </a:r>
          </a:p>
        </p:txBody>
      </p:sp>
      <p:sp>
        <p:nvSpPr>
          <p:cNvPr id="356" name="Shape 356"/>
          <p:cNvSpPr/>
          <p:nvPr/>
        </p:nvSpPr>
        <p:spPr>
          <a:xfrm>
            <a:off x="685800" y="2819400"/>
            <a:ext cx="60198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2. Les raisins sont dans le réfrigérateur. </a:t>
            </a:r>
          </a:p>
        </p:txBody>
      </p:sp>
      <p:sp>
        <p:nvSpPr>
          <p:cNvPr id="357" name="Shape 357"/>
          <p:cNvSpPr/>
          <p:nvPr/>
        </p:nvSpPr>
        <p:spPr>
          <a:xfrm>
            <a:off x="990600" y="4419600"/>
            <a:ext cx="6781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Nous chercherons le couvercle de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la poêle. </a:t>
            </a:r>
          </a:p>
        </p:txBody>
      </p:sp>
      <p:sp>
        <p:nvSpPr>
          <p:cNvPr id="358" name="Shape 358"/>
          <p:cNvSpPr/>
          <p:nvPr/>
        </p:nvSpPr>
        <p:spPr>
          <a:xfrm>
            <a:off x="685800" y="3962400"/>
            <a:ext cx="6553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3. Nous cherchons le couvercle de la poêle.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3"/>
      <p:bldP build="whole" bldLvl="1" animBg="1" rev="0" advAuto="0" spid="357" grpId="6"/>
      <p:bldP build="whole" bldLvl="1" animBg="1" rev="0" advAuto="0" spid="351" grpId="2"/>
      <p:bldP build="whole" bldLvl="1" animBg="1" rev="0" advAuto="0" spid="355" grpId="4"/>
      <p:bldP build="whole" bldLvl="1" animBg="1" rev="0" advAuto="0" spid="352" grpId="1"/>
      <p:bldP build="whole" bldLvl="1" animBg="1" rev="0" advAuto="0" spid="358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990600" y="2133600"/>
            <a:ext cx="6400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Tu iras au magasin quand je ferai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mes devoirs? </a:t>
            </a:r>
          </a:p>
        </p:txBody>
      </p:sp>
      <p:sp>
        <p:nvSpPr>
          <p:cNvPr id="361" name="Shape 361"/>
          <p:cNvSpPr/>
          <p:nvPr/>
        </p:nvSpPr>
        <p:spPr>
          <a:xfrm>
            <a:off x="685800" y="1676400"/>
            <a:ext cx="7315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4. Tu vas au magasin quand je fais mes devoirs? </a:t>
            </a:r>
          </a:p>
        </p:txBody>
      </p:sp>
      <p:sp>
        <p:nvSpPr>
          <p:cNvPr id="362" name="Shape 362"/>
          <p:cNvSpPr/>
          <p:nvPr/>
        </p:nvSpPr>
        <p:spPr>
          <a:xfrm>
            <a:off x="1828800" y="1066800"/>
            <a:ext cx="2819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Récrivez au futur. </a:t>
            </a:r>
          </a:p>
        </p:txBody>
      </p:sp>
      <p:sp>
        <p:nvSpPr>
          <p:cNvPr id="363" name="Shape 363"/>
          <p:cNvSpPr/>
          <p:nvPr/>
        </p:nvSpPr>
        <p:spPr>
          <a:xfrm>
            <a:off x="1831975" y="543465"/>
            <a:ext cx="237347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Le futur simple </a:t>
            </a:r>
          </a:p>
        </p:txBody>
      </p:sp>
      <p:sp>
        <p:nvSpPr>
          <p:cNvPr id="364" name="Shape 364"/>
          <p:cNvSpPr/>
          <p:nvPr/>
        </p:nvSpPr>
        <p:spPr>
          <a:xfrm>
            <a:off x="990600" y="3962400"/>
            <a:ext cx="7543800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Ce sera votre anniversaire? Vous aurez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quatorze ans? Vous choisirez la date de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votre fête? </a:t>
            </a:r>
          </a:p>
        </p:txBody>
      </p:sp>
      <p:sp>
        <p:nvSpPr>
          <p:cNvPr id="365" name="Shape 365"/>
          <p:cNvSpPr/>
          <p:nvPr/>
        </p:nvSpPr>
        <p:spPr>
          <a:xfrm>
            <a:off x="685800" y="3124200"/>
            <a:ext cx="7924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5. C’est votre anniversaire? Vous avez quatorze ans? </a:t>
            </a:r>
          </a:p>
          <a:p>
            <a:pPr>
              <a:defRPr b="1" sz="2400"/>
            </a:pPr>
            <a:r>
              <a:t>    Vous choisissez la date de votre fête?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3"/>
      <p:bldP build="whole" bldLvl="1" animBg="1" rev="0" advAuto="0" spid="361" grpId="1"/>
      <p:bldP build="whole" bldLvl="1" animBg="1" rev="0" advAuto="0" spid="360" grpId="2"/>
      <p:bldP build="whole" bldLvl="1" animBg="1" rev="0" advAuto="0" spid="364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1752600" y="513303"/>
            <a:ext cx="550764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Deux pronoms dans la même phrase </a:t>
            </a:r>
          </a:p>
        </p:txBody>
      </p:sp>
      <p:sp>
        <p:nvSpPr>
          <p:cNvPr id="368" name="Shape 368"/>
          <p:cNvSpPr/>
          <p:nvPr/>
        </p:nvSpPr>
        <p:spPr>
          <a:xfrm>
            <a:off x="731837" y="1219200"/>
            <a:ext cx="7650163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b="1" sz="2400"/>
            </a:pPr>
            <a:r>
              <a:t>It is possible to use both a direct and an indirect </a:t>
            </a:r>
          </a:p>
          <a:p>
            <a:pPr marL="342900" indent="-342900">
              <a:defRPr b="1" sz="2400"/>
            </a:pPr>
            <a:r>
              <a:t>    object pronoun in the same sentence. Study the following sentences. </a:t>
            </a:r>
          </a:p>
        </p:txBody>
      </p:sp>
      <p:sp>
        <p:nvSpPr>
          <p:cNvPr id="369" name="Shape 369"/>
          <p:cNvSpPr/>
          <p:nvPr/>
        </p:nvSpPr>
        <p:spPr>
          <a:xfrm>
            <a:off x="1219200" y="2868612"/>
            <a:ext cx="4724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Le serveur </a:t>
            </a:r>
            <a:r>
              <a:rPr>
                <a:solidFill>
                  <a:srgbClr val="FFCC00"/>
                </a:solidFill>
              </a:rPr>
              <a:t>me</a:t>
            </a:r>
            <a:r>
              <a:t> donne </a:t>
            </a:r>
            <a:r>
              <a:rPr>
                <a:solidFill>
                  <a:srgbClr val="FF9900"/>
                </a:solidFill>
              </a:rPr>
              <a:t>la carte.</a:t>
            </a:r>
          </a:p>
        </p:txBody>
      </p:sp>
      <p:sp>
        <p:nvSpPr>
          <p:cNvPr id="370" name="Shape 370"/>
          <p:cNvSpPr/>
          <p:nvPr/>
        </p:nvSpPr>
        <p:spPr>
          <a:xfrm>
            <a:off x="5943600" y="2867025"/>
            <a:ext cx="2438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me</a:t>
            </a:r>
            <a:r>
              <a:t> </a:t>
            </a:r>
            <a:r>
              <a:rPr>
                <a:solidFill>
                  <a:srgbClr val="FF9900"/>
                </a:solidFill>
              </a:rPr>
              <a:t>la</a:t>
            </a:r>
            <a:r>
              <a:t> donne. </a:t>
            </a:r>
          </a:p>
        </p:txBody>
      </p:sp>
      <p:sp>
        <p:nvSpPr>
          <p:cNvPr id="371" name="Shape 371"/>
          <p:cNvSpPr/>
          <p:nvPr/>
        </p:nvSpPr>
        <p:spPr>
          <a:xfrm>
            <a:off x="1219200" y="3429000"/>
            <a:ext cx="3276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nous</a:t>
            </a:r>
            <a:r>
              <a:t> sert </a:t>
            </a:r>
            <a:r>
              <a:rPr>
                <a:solidFill>
                  <a:srgbClr val="FF9900"/>
                </a:solidFill>
              </a:rPr>
              <a:t>la soupe.</a:t>
            </a:r>
            <a:r>
              <a:t> </a:t>
            </a:r>
          </a:p>
        </p:txBody>
      </p:sp>
      <p:sp>
        <p:nvSpPr>
          <p:cNvPr id="372" name="Shape 372"/>
          <p:cNvSpPr/>
          <p:nvPr/>
        </p:nvSpPr>
        <p:spPr>
          <a:xfrm>
            <a:off x="5943600" y="3429000"/>
            <a:ext cx="2362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nous</a:t>
            </a:r>
            <a:r>
              <a:t> </a:t>
            </a:r>
            <a:r>
              <a:rPr>
                <a:solidFill>
                  <a:srgbClr val="FF9900"/>
                </a:solidFill>
              </a:rPr>
              <a:t>la</a:t>
            </a:r>
            <a:r>
              <a:t> sert.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72" grpId="4"/>
      <p:bldP build="whole" bldLvl="1" animBg="1" rev="0" advAuto="0" spid="371" grpId="3"/>
      <p:bldP build="whole" bldLvl="1" animBg="1" rev="0" advAuto="0" spid="36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1752600" y="513303"/>
            <a:ext cx="550764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Deux pronoms dans la même phrase </a:t>
            </a:r>
          </a:p>
        </p:txBody>
      </p:sp>
      <p:sp>
        <p:nvSpPr>
          <p:cNvPr id="375" name="Shape 375"/>
          <p:cNvSpPr/>
          <p:nvPr/>
        </p:nvSpPr>
        <p:spPr>
          <a:xfrm>
            <a:off x="731837" y="1219200"/>
            <a:ext cx="7650163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400"/>
            </a:pPr>
            <a:r>
              <a:t>2. The pronouns </a:t>
            </a:r>
            <a:r>
              <a:rPr>
                <a:solidFill>
                  <a:srgbClr val="FFCC00"/>
                </a:solidFill>
              </a:rPr>
              <a:t>me</a:t>
            </a:r>
            <a:r>
              <a:t>,</a:t>
            </a:r>
            <a:r>
              <a:rPr>
                <a:solidFill>
                  <a:srgbClr val="FFCC00"/>
                </a:solidFill>
              </a:rPr>
              <a:t> te</a:t>
            </a:r>
            <a:r>
              <a:t>,</a:t>
            </a:r>
            <a:r>
              <a:rPr>
                <a:solidFill>
                  <a:srgbClr val="FFCC00"/>
                </a:solidFill>
              </a:rPr>
              <a:t> nous</a:t>
            </a:r>
            <a:r>
              <a:t>,</a:t>
            </a:r>
            <a:r>
              <a:rPr>
                <a:solidFill>
                  <a:srgbClr val="FFCC00"/>
                </a:solidFill>
              </a:rPr>
              <a:t> vous</a:t>
            </a:r>
            <a:r>
              <a:t> precede the pronouns </a:t>
            </a:r>
            <a:r>
              <a:rPr>
                <a:solidFill>
                  <a:srgbClr val="FFCC00"/>
                </a:solidFill>
              </a:rPr>
              <a:t>le</a:t>
            </a:r>
            <a:r>
              <a:t>,</a:t>
            </a:r>
            <a:r>
              <a:rPr>
                <a:solidFill>
                  <a:srgbClr val="FFCC00"/>
                </a:solidFill>
              </a:rPr>
              <a:t> la</a:t>
            </a:r>
            <a:r>
              <a:t>,</a:t>
            </a:r>
            <a:r>
              <a:rPr>
                <a:solidFill>
                  <a:srgbClr val="FFCC00"/>
                </a:solidFill>
              </a:rPr>
              <a:t> les</a:t>
            </a:r>
            <a:r>
              <a:t>. </a:t>
            </a:r>
          </a:p>
        </p:txBody>
      </p:sp>
      <p:sp>
        <p:nvSpPr>
          <p:cNvPr id="376" name="Shape 376"/>
          <p:cNvSpPr/>
          <p:nvPr/>
        </p:nvSpPr>
        <p:spPr>
          <a:xfrm>
            <a:off x="3543300" y="2590800"/>
            <a:ext cx="8001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me </a:t>
            </a:r>
          </a:p>
        </p:txBody>
      </p:sp>
      <p:sp>
        <p:nvSpPr>
          <p:cNvPr id="377" name="Shape 377"/>
          <p:cNvSpPr/>
          <p:nvPr/>
        </p:nvSpPr>
        <p:spPr>
          <a:xfrm>
            <a:off x="3543300" y="3124200"/>
            <a:ext cx="6477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te </a:t>
            </a:r>
          </a:p>
        </p:txBody>
      </p:sp>
      <p:sp>
        <p:nvSpPr>
          <p:cNvPr id="378" name="Shape 378"/>
          <p:cNvSpPr/>
          <p:nvPr/>
        </p:nvSpPr>
        <p:spPr>
          <a:xfrm>
            <a:off x="4700587" y="2846387"/>
            <a:ext cx="6096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9900"/>
                </a:solidFill>
              </a:defRPr>
            </a:lvl1pPr>
          </a:lstStyle>
          <a:p>
            <a:pPr/>
            <a:r>
              <a:t>le </a:t>
            </a:r>
          </a:p>
        </p:txBody>
      </p:sp>
      <p:sp>
        <p:nvSpPr>
          <p:cNvPr id="379" name="Shape 379"/>
          <p:cNvSpPr/>
          <p:nvPr/>
        </p:nvSpPr>
        <p:spPr>
          <a:xfrm>
            <a:off x="3543300" y="3671887"/>
            <a:ext cx="11811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nous </a:t>
            </a:r>
          </a:p>
        </p:txBody>
      </p:sp>
      <p:sp>
        <p:nvSpPr>
          <p:cNvPr id="380" name="Shape 380"/>
          <p:cNvSpPr/>
          <p:nvPr/>
        </p:nvSpPr>
        <p:spPr>
          <a:xfrm>
            <a:off x="3543300" y="4219575"/>
            <a:ext cx="11049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vous </a:t>
            </a:r>
          </a:p>
        </p:txBody>
      </p:sp>
      <p:sp>
        <p:nvSpPr>
          <p:cNvPr id="381" name="Shape 381"/>
          <p:cNvSpPr/>
          <p:nvPr/>
        </p:nvSpPr>
        <p:spPr>
          <a:xfrm>
            <a:off x="4700587" y="3362325"/>
            <a:ext cx="60960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9900"/>
                </a:solidFill>
              </a:defRPr>
            </a:lvl1pPr>
          </a:lstStyle>
          <a:p>
            <a:pPr/>
            <a:r>
              <a:t>la </a:t>
            </a:r>
          </a:p>
        </p:txBody>
      </p:sp>
      <p:sp>
        <p:nvSpPr>
          <p:cNvPr id="382" name="Shape 382"/>
          <p:cNvSpPr/>
          <p:nvPr/>
        </p:nvSpPr>
        <p:spPr>
          <a:xfrm>
            <a:off x="4700587" y="3895725"/>
            <a:ext cx="76200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9900"/>
                </a:solidFill>
              </a:defRPr>
            </a:lvl1pPr>
          </a:lstStyle>
          <a:p>
            <a:pPr/>
            <a:r>
              <a:t>les </a:t>
            </a:r>
          </a:p>
        </p:txBody>
      </p:sp>
      <p:sp>
        <p:nvSpPr>
          <p:cNvPr id="383" name="Shape 383"/>
          <p:cNvSpPr/>
          <p:nvPr/>
        </p:nvSpPr>
        <p:spPr>
          <a:xfrm>
            <a:off x="2438400" y="3360737"/>
            <a:ext cx="914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Elle </a:t>
            </a:r>
          </a:p>
        </p:txBody>
      </p:sp>
      <p:sp>
        <p:nvSpPr>
          <p:cNvPr id="384" name="Shape 384"/>
          <p:cNvSpPr/>
          <p:nvPr/>
        </p:nvSpPr>
        <p:spPr>
          <a:xfrm>
            <a:off x="5334000" y="3367087"/>
            <a:ext cx="1447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donne.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6"/>
      <p:bldP build="whole" bldLvl="1" animBg="1" rev="0" advAuto="0" spid="380" grpId="5"/>
      <p:bldP build="whole" bldLvl="1" animBg="1" rev="0" advAuto="0" spid="381" grpId="7"/>
      <p:bldP build="whole" bldLvl="1" animBg="1" rev="0" advAuto="0" spid="379" grpId="4"/>
      <p:bldP build="whole" bldLvl="1" animBg="1" rev="0" advAuto="0" spid="377" grpId="3"/>
      <p:bldP build="whole" bldLvl="1" animBg="1" rev="0" advAuto="0" spid="383" grpId="1"/>
      <p:bldP build="whole" bldLvl="1" animBg="1" rev="0" advAuto="0" spid="376" grpId="2"/>
      <p:bldP build="whole" bldLvl="1" animBg="1" rev="0" advAuto="0" spid="384" grpId="9"/>
      <p:bldP build="whole" bldLvl="1" animBg="1" rev="0" advAuto="0" spid="382" grpId="8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1752600" y="513303"/>
            <a:ext cx="550764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Deux pronoms dans la même phrase </a:t>
            </a:r>
          </a:p>
        </p:txBody>
      </p:sp>
      <p:sp>
        <p:nvSpPr>
          <p:cNvPr id="387" name="Shape 387"/>
          <p:cNvSpPr/>
          <p:nvPr/>
        </p:nvSpPr>
        <p:spPr>
          <a:xfrm>
            <a:off x="731837" y="1219200"/>
            <a:ext cx="7954963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400"/>
            </a:pPr>
            <a:r>
              <a:t>3. The double object pronouns, the same as a single </a:t>
            </a:r>
          </a:p>
          <a:p>
            <a:pPr marL="342900" indent="-342900">
              <a:defRPr b="1" sz="2400"/>
            </a:pPr>
            <a:r>
              <a:t>    pronoun, come directly before the verbs they are </a:t>
            </a:r>
          </a:p>
          <a:p>
            <a:pPr marL="342900" indent="-342900">
              <a:defRPr b="1" sz="2400"/>
            </a:pPr>
            <a:r>
              <a:t>    linked to. Study the following sentences. </a:t>
            </a:r>
          </a:p>
        </p:txBody>
      </p:sp>
      <p:sp>
        <p:nvSpPr>
          <p:cNvPr id="388" name="Shape 388"/>
          <p:cNvSpPr/>
          <p:nvPr/>
        </p:nvSpPr>
        <p:spPr>
          <a:xfrm>
            <a:off x="1300162" y="2916237"/>
            <a:ext cx="160972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Affirmatif </a:t>
            </a:r>
          </a:p>
        </p:txBody>
      </p:sp>
      <p:sp>
        <p:nvSpPr>
          <p:cNvPr id="389" name="Shape 389"/>
          <p:cNvSpPr/>
          <p:nvPr/>
        </p:nvSpPr>
        <p:spPr>
          <a:xfrm>
            <a:off x="1019175" y="3632200"/>
            <a:ext cx="2514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me le donne</a:t>
            </a:r>
            <a:r>
              <a:t>. </a:t>
            </a:r>
          </a:p>
        </p:txBody>
      </p:sp>
      <p:sp>
        <p:nvSpPr>
          <p:cNvPr id="390" name="Shape 390"/>
          <p:cNvSpPr/>
          <p:nvPr/>
        </p:nvSpPr>
        <p:spPr>
          <a:xfrm>
            <a:off x="576262" y="4070350"/>
            <a:ext cx="293846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va </a:t>
            </a:r>
            <a:r>
              <a:rPr>
                <a:solidFill>
                  <a:srgbClr val="FFCC00"/>
                </a:solidFill>
              </a:rPr>
              <a:t>me le donner</a:t>
            </a:r>
            <a:r>
              <a:t>. </a:t>
            </a:r>
          </a:p>
        </p:txBody>
      </p:sp>
      <p:sp>
        <p:nvSpPr>
          <p:cNvPr id="391" name="Shape 391"/>
          <p:cNvSpPr/>
          <p:nvPr/>
        </p:nvSpPr>
        <p:spPr>
          <a:xfrm>
            <a:off x="5491162" y="2916237"/>
            <a:ext cx="13081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Négatif </a:t>
            </a:r>
          </a:p>
        </p:txBody>
      </p:sp>
      <p:sp>
        <p:nvSpPr>
          <p:cNvPr id="392" name="Shape 392"/>
          <p:cNvSpPr/>
          <p:nvPr/>
        </p:nvSpPr>
        <p:spPr>
          <a:xfrm>
            <a:off x="5010150" y="3632200"/>
            <a:ext cx="33528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ne </a:t>
            </a:r>
            <a:r>
              <a:rPr>
                <a:solidFill>
                  <a:srgbClr val="FFCC00"/>
                </a:solidFill>
              </a:rPr>
              <a:t>me le donne</a:t>
            </a:r>
            <a:r>
              <a:t> pas. </a:t>
            </a:r>
          </a:p>
        </p:txBody>
      </p:sp>
      <p:sp>
        <p:nvSpPr>
          <p:cNvPr id="393" name="Shape 393"/>
          <p:cNvSpPr/>
          <p:nvPr/>
        </p:nvSpPr>
        <p:spPr>
          <a:xfrm>
            <a:off x="3895725" y="4068762"/>
            <a:ext cx="41005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 Il ne va pas </a:t>
            </a:r>
            <a:r>
              <a:rPr>
                <a:solidFill>
                  <a:srgbClr val="FFCC00"/>
                </a:solidFill>
              </a:rPr>
              <a:t>me le donner</a:t>
            </a:r>
            <a:r>
              <a:t>. </a:t>
            </a:r>
          </a:p>
        </p:txBody>
      </p:sp>
      <p:sp>
        <p:nvSpPr>
          <p:cNvPr id="394" name="Shape 394"/>
          <p:cNvSpPr/>
          <p:nvPr/>
        </p:nvSpPr>
        <p:spPr>
          <a:xfrm>
            <a:off x="1019175" y="4495800"/>
            <a:ext cx="2514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me l’ a</a:t>
            </a:r>
            <a:r>
              <a:t> donné. </a:t>
            </a:r>
          </a:p>
        </p:txBody>
      </p:sp>
      <p:sp>
        <p:nvSpPr>
          <p:cNvPr id="395" name="Shape 395"/>
          <p:cNvSpPr/>
          <p:nvPr/>
        </p:nvSpPr>
        <p:spPr>
          <a:xfrm>
            <a:off x="4933950" y="4495800"/>
            <a:ext cx="36766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 Il ne </a:t>
            </a:r>
            <a:r>
              <a:rPr>
                <a:solidFill>
                  <a:srgbClr val="FFCC00"/>
                </a:solidFill>
              </a:rPr>
              <a:t>me l’ a</a:t>
            </a:r>
            <a:r>
              <a:t> pas donné. </a:t>
            </a:r>
          </a:p>
        </p:txBody>
      </p:sp>
      <p:sp>
        <p:nvSpPr>
          <p:cNvPr id="396" name="Shape 396"/>
          <p:cNvSpPr/>
          <p:nvPr/>
        </p:nvSpPr>
        <p:spPr>
          <a:xfrm>
            <a:off x="552450" y="2882900"/>
            <a:ext cx="3048000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7" name="Shape 397"/>
          <p:cNvSpPr/>
          <p:nvPr/>
        </p:nvSpPr>
        <p:spPr>
          <a:xfrm>
            <a:off x="3676650" y="2887662"/>
            <a:ext cx="4900613" cy="533401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1"/>
      <p:bldP build="whole" bldLvl="1" animBg="1" rev="0" advAuto="0" spid="391" grpId="4"/>
      <p:bldP build="whole" bldLvl="1" animBg="1" rev="0" advAuto="0" spid="390" grpId="7"/>
      <p:bldP build="whole" bldLvl="1" animBg="1" rev="0" advAuto="0" spid="393" grpId="8"/>
      <p:bldP build="whole" bldLvl="1" animBg="1" rev="0" advAuto="0" spid="395" grpId="10"/>
      <p:bldP build="whole" bldLvl="1" animBg="1" rev="0" advAuto="0" spid="394" grpId="9"/>
      <p:bldP build="whole" bldLvl="1" animBg="1" rev="0" advAuto="0" spid="392" grpId="6"/>
      <p:bldP build="whole" bldLvl="1" animBg="1" rev="0" advAuto="0" spid="389" grpId="5"/>
      <p:bldP build="whole" bldLvl="1" animBg="1" rev="0" advAuto="0" spid="397" grpId="3"/>
      <p:bldP build="whole" bldLvl="1" animBg="1" rev="0" advAuto="0" spid="388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1033462" y="2481262"/>
            <a:ext cx="39195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Il nous l’achète.</a:t>
            </a:r>
            <a:r>
              <a:rPr b="0"/>
              <a:t> </a:t>
            </a:r>
          </a:p>
        </p:txBody>
      </p:sp>
      <p:sp>
        <p:nvSpPr>
          <p:cNvPr id="400" name="Shape 400"/>
          <p:cNvSpPr/>
          <p:nvPr/>
        </p:nvSpPr>
        <p:spPr>
          <a:xfrm>
            <a:off x="685800" y="2024062"/>
            <a:ext cx="5791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1. Il nous achète </a:t>
            </a:r>
            <a:r>
              <a:rPr i="1"/>
              <a:t>la tarte aux pommes.</a:t>
            </a:r>
            <a:r>
              <a:rPr b="0"/>
              <a:t> </a:t>
            </a:r>
          </a:p>
        </p:txBody>
      </p:sp>
      <p:sp>
        <p:nvSpPr>
          <p:cNvPr id="401" name="Shape 401"/>
          <p:cNvSpPr/>
          <p:nvPr/>
        </p:nvSpPr>
        <p:spPr>
          <a:xfrm>
            <a:off x="1752600" y="947737"/>
            <a:ext cx="63246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Récrivez en remplaçant les mots en italique par un pronom. </a:t>
            </a:r>
          </a:p>
        </p:txBody>
      </p:sp>
      <p:sp>
        <p:nvSpPr>
          <p:cNvPr id="402" name="Shape 402"/>
          <p:cNvSpPr/>
          <p:nvPr/>
        </p:nvSpPr>
        <p:spPr>
          <a:xfrm>
            <a:off x="1752600" y="513303"/>
            <a:ext cx="550764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Deux pronoms dans la même phrase </a:t>
            </a:r>
          </a:p>
        </p:txBody>
      </p:sp>
      <p:sp>
        <p:nvSpPr>
          <p:cNvPr id="403" name="Shape 403"/>
          <p:cNvSpPr/>
          <p:nvPr/>
        </p:nvSpPr>
        <p:spPr>
          <a:xfrm>
            <a:off x="1033462" y="3624262"/>
            <a:ext cx="43005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Marie te le donne? </a:t>
            </a:r>
          </a:p>
        </p:txBody>
      </p:sp>
      <p:sp>
        <p:nvSpPr>
          <p:cNvPr id="404" name="Shape 404"/>
          <p:cNvSpPr/>
          <p:nvPr/>
        </p:nvSpPr>
        <p:spPr>
          <a:xfrm>
            <a:off x="685800" y="3167062"/>
            <a:ext cx="441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2. Marie te donne </a:t>
            </a:r>
            <a:r>
              <a:rPr i="1"/>
              <a:t>le cadeau</a:t>
            </a:r>
            <a:r>
              <a:t>? </a:t>
            </a:r>
          </a:p>
        </p:txBody>
      </p:sp>
      <p:sp>
        <p:nvSpPr>
          <p:cNvPr id="405" name="Shape 405"/>
          <p:cNvSpPr/>
          <p:nvPr/>
        </p:nvSpPr>
        <p:spPr>
          <a:xfrm>
            <a:off x="1033462" y="4767262"/>
            <a:ext cx="567213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La serveuse nous l’a servie. </a:t>
            </a:r>
          </a:p>
        </p:txBody>
      </p:sp>
      <p:sp>
        <p:nvSpPr>
          <p:cNvPr id="406" name="Shape 406"/>
          <p:cNvSpPr/>
          <p:nvPr/>
        </p:nvSpPr>
        <p:spPr>
          <a:xfrm>
            <a:off x="685800" y="4310062"/>
            <a:ext cx="6553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3. La serveuse nous a servi </a:t>
            </a:r>
            <a:r>
              <a:rPr i="1"/>
              <a:t>la salade verte.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2"/>
      <p:bldP build="whole" bldLvl="1" animBg="1" rev="0" advAuto="0" spid="404" grpId="3"/>
      <p:bldP build="whole" bldLvl="1" animBg="1" rev="0" advAuto="0" spid="403" grpId="4"/>
      <p:bldP build="whole" bldLvl="1" animBg="1" rev="0" advAuto="0" spid="405" grpId="6"/>
      <p:bldP build="whole" bldLvl="1" animBg="1" rev="0" advAuto="0" spid="400" grpId="1"/>
      <p:bldP build="whole" bldLvl="1" animBg="1" rev="0" advAuto="0" spid="406" grpId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1033462" y="2481262"/>
            <a:ext cx="57483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Vous ne me la donnez pas? </a:t>
            </a:r>
          </a:p>
        </p:txBody>
      </p:sp>
      <p:sp>
        <p:nvSpPr>
          <p:cNvPr id="409" name="Shape 409"/>
          <p:cNvSpPr/>
          <p:nvPr/>
        </p:nvSpPr>
        <p:spPr>
          <a:xfrm>
            <a:off x="685800" y="2024062"/>
            <a:ext cx="5791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4. Vous ne me donnez pas </a:t>
            </a:r>
            <a:r>
              <a:rPr i="1"/>
              <a:t>la viande</a:t>
            </a:r>
            <a:r>
              <a:t>? </a:t>
            </a:r>
          </a:p>
        </p:txBody>
      </p:sp>
      <p:sp>
        <p:nvSpPr>
          <p:cNvPr id="410" name="Shape 410"/>
          <p:cNvSpPr/>
          <p:nvPr/>
        </p:nvSpPr>
        <p:spPr>
          <a:xfrm>
            <a:off x="1752600" y="947737"/>
            <a:ext cx="63246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Récrivez en remplaçant les mots en italique par un pronom. </a:t>
            </a:r>
          </a:p>
        </p:txBody>
      </p:sp>
      <p:sp>
        <p:nvSpPr>
          <p:cNvPr id="411" name="Shape 411"/>
          <p:cNvSpPr/>
          <p:nvPr/>
        </p:nvSpPr>
        <p:spPr>
          <a:xfrm>
            <a:off x="1752600" y="513303"/>
            <a:ext cx="550764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Deux pronoms dans la même phrase </a:t>
            </a:r>
          </a:p>
        </p:txBody>
      </p:sp>
      <p:sp>
        <p:nvSpPr>
          <p:cNvPr id="412" name="Shape 412"/>
          <p:cNvSpPr/>
          <p:nvPr/>
        </p:nvSpPr>
        <p:spPr>
          <a:xfrm>
            <a:off x="1033462" y="3624262"/>
            <a:ext cx="59007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Maman vous les a préparées?</a:t>
            </a:r>
            <a:r>
              <a:rPr b="0"/>
              <a:t> </a:t>
            </a:r>
          </a:p>
        </p:txBody>
      </p:sp>
      <p:sp>
        <p:nvSpPr>
          <p:cNvPr id="413" name="Shape 413"/>
          <p:cNvSpPr/>
          <p:nvPr/>
        </p:nvSpPr>
        <p:spPr>
          <a:xfrm>
            <a:off x="685799" y="3167062"/>
            <a:ext cx="617220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5. Maman vous a préparé </a:t>
            </a:r>
            <a:r>
              <a:rPr i="1"/>
              <a:t>les saucisses</a:t>
            </a:r>
            <a:r>
              <a:t>?</a:t>
            </a:r>
            <a:r>
              <a:rPr b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4"/>
      <p:bldP build="whole" bldLvl="1" animBg="1" rev="0" advAuto="0" spid="409" grpId="1"/>
      <p:bldP build="whole" bldLvl="1" animBg="1" rev="0" advAuto="0" spid="413" grpId="3"/>
      <p:bldP build="whole" bldLvl="1" animBg="1" rev="0" advAuto="0" spid="40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1128712" y="1090612"/>
            <a:ext cx="6934201" cy="4452938"/>
            <a:chOff x="0" y="0"/>
            <a:chExt cx="6934200" cy="4452937"/>
          </a:xfrm>
        </p:grpSpPr>
        <p:pic>
          <p:nvPicPr>
            <p:cNvPr id="35" name="im 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934200" cy="4452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" name="Shape 36"/>
            <p:cNvSpPr/>
            <p:nvPr/>
          </p:nvSpPr>
          <p:spPr>
            <a:xfrm>
              <a:off x="4967287" y="4167187"/>
              <a:ext cx="16002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" name="Shape 37"/>
            <p:cNvSpPr/>
            <p:nvPr/>
          </p:nvSpPr>
          <p:spPr>
            <a:xfrm flipH="1" flipV="1">
              <a:off x="4733925" y="2709862"/>
              <a:ext cx="233363" cy="3905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" name="Shape 38"/>
            <p:cNvSpPr/>
            <p:nvPr/>
          </p:nvSpPr>
          <p:spPr>
            <a:xfrm>
              <a:off x="3362325" y="2443162"/>
              <a:ext cx="381001" cy="152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" name="Shape 39"/>
            <p:cNvSpPr/>
            <p:nvPr/>
          </p:nvSpPr>
          <p:spPr>
            <a:xfrm>
              <a:off x="2224087" y="1728787"/>
              <a:ext cx="1509714" cy="3524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Shape 40"/>
            <p:cNvSpPr/>
            <p:nvPr/>
          </p:nvSpPr>
          <p:spPr>
            <a:xfrm>
              <a:off x="4281487" y="966787"/>
              <a:ext cx="1438276" cy="838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2" name="Shape 42"/>
          <p:cNvSpPr/>
          <p:nvPr/>
        </p:nvSpPr>
        <p:spPr>
          <a:xfrm>
            <a:off x="1828800" y="525462"/>
            <a:ext cx="24080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Dans la cuisine </a:t>
            </a:r>
          </a:p>
        </p:txBody>
      </p:sp>
      <p:sp>
        <p:nvSpPr>
          <p:cNvPr id="43" name="Shape 43"/>
          <p:cNvSpPr/>
          <p:nvPr/>
        </p:nvSpPr>
        <p:spPr>
          <a:xfrm>
            <a:off x="3375025" y="3381375"/>
            <a:ext cx="94297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four </a:t>
            </a:r>
          </a:p>
        </p:txBody>
      </p:sp>
      <p:sp>
        <p:nvSpPr>
          <p:cNvPr id="44" name="Shape 44"/>
          <p:cNvSpPr/>
          <p:nvPr/>
        </p:nvSpPr>
        <p:spPr>
          <a:xfrm>
            <a:off x="4516437" y="4718049"/>
            <a:ext cx="1700213" cy="68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réfrigérateur (un frigidaire, un frigo) </a:t>
            </a:r>
          </a:p>
        </p:txBody>
      </p:sp>
      <p:pic>
        <p:nvPicPr>
          <p:cNvPr id="45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638175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5360987" y="1804987"/>
            <a:ext cx="1752601" cy="49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congélateur (un congé) </a:t>
            </a:r>
          </a:p>
        </p:txBody>
      </p:sp>
      <p:sp>
        <p:nvSpPr>
          <p:cNvPr id="47" name="Shape 47"/>
          <p:cNvSpPr/>
          <p:nvPr/>
        </p:nvSpPr>
        <p:spPr>
          <a:xfrm>
            <a:off x="3351212" y="2608262"/>
            <a:ext cx="236378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 four à micro-ondes </a:t>
            </a:r>
          </a:p>
        </p:txBody>
      </p:sp>
      <p:sp>
        <p:nvSpPr>
          <p:cNvPr id="48" name="Shape 48"/>
          <p:cNvSpPr/>
          <p:nvPr/>
        </p:nvSpPr>
        <p:spPr>
          <a:xfrm>
            <a:off x="4951412" y="3962400"/>
            <a:ext cx="1144588" cy="49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une cuisinière </a:t>
            </a:r>
          </a:p>
        </p:txBody>
      </p:sp>
      <p:pic>
        <p:nvPicPr>
          <p:cNvPr id="49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0212" y="3405187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8350" y="5140325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82880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1187" y="2598737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3612" y="4149725"/>
            <a:ext cx="266701" cy="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2"/>
      <p:bldP build="whole" bldLvl="1" animBg="1" rev="0" advAuto="0" spid="51" grpId="5"/>
      <p:bldP build="whole" bldLvl="1" animBg="1" rev="0" advAuto="0" spid="43" grpId="4"/>
      <p:bldP build="whole" bldLvl="1" animBg="1" rev="0" advAuto="0" spid="53" grpId="7"/>
      <p:bldP build="whole" bldLvl="1" animBg="1" rev="0" advAuto="0" spid="48" grpId="8"/>
      <p:bldP build="whole" bldLvl="1" animBg="1" rev="0" advAuto="0" spid="44" grpId="10"/>
      <p:bldP build="whole" bldLvl="1" animBg="1" rev="0" advAuto="0" spid="50" grpId="9"/>
      <p:bldP build="whole" bldLvl="1" animBg="1" rev="0" advAuto="0" spid="49" grpId="3"/>
      <p:bldP build="whole" bldLvl="1" animBg="1" rev="0" advAuto="0" spid="52" grpId="1"/>
      <p:bldP build="whole" bldLvl="1" animBg="1" rev="0" advAuto="0" spid="46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1828800" y="442912"/>
            <a:ext cx="2362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Faire</a:t>
            </a:r>
            <a:r>
              <a:rPr b="0"/>
              <a:t> + infinitif </a:t>
            </a:r>
          </a:p>
        </p:txBody>
      </p:sp>
      <p:sp>
        <p:nvSpPr>
          <p:cNvPr id="416" name="Shape 416"/>
          <p:cNvSpPr/>
          <p:nvPr/>
        </p:nvSpPr>
        <p:spPr>
          <a:xfrm>
            <a:off x="685800" y="1066800"/>
            <a:ext cx="7620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b="1" sz="2400"/>
            </a:pPr>
            <a:r>
              <a:t>You use </a:t>
            </a:r>
            <a:r>
              <a:rPr>
                <a:solidFill>
                  <a:srgbClr val="FFCC00"/>
                </a:solidFill>
              </a:rPr>
              <a:t>faire</a:t>
            </a:r>
            <a:r>
              <a:t> + an infinitive to express what you </a:t>
            </a:r>
          </a:p>
          <a:p>
            <a:pPr marL="342900" indent="-342900">
              <a:defRPr b="1" sz="2400"/>
            </a:pPr>
            <a:r>
              <a:t>    have someone else do for you.</a:t>
            </a:r>
            <a:r>
              <a:rPr b="0"/>
              <a:t> </a:t>
            </a:r>
          </a:p>
        </p:txBody>
      </p:sp>
      <p:sp>
        <p:nvSpPr>
          <p:cNvPr id="417" name="Shape 417"/>
          <p:cNvSpPr/>
          <p:nvPr/>
        </p:nvSpPr>
        <p:spPr>
          <a:xfrm>
            <a:off x="1204912" y="4500562"/>
            <a:ext cx="266700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Je lave ma chemise moi-même.</a:t>
            </a:r>
            <a:r>
              <a:rPr b="0"/>
              <a:t> </a:t>
            </a:r>
          </a:p>
        </p:txBody>
      </p:sp>
      <p:pic>
        <p:nvPicPr>
          <p:cNvPr id="418" name="im 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981200"/>
            <a:ext cx="22987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 2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9900" y="1981200"/>
            <a:ext cx="22987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5029200" y="4500562"/>
            <a:ext cx="35052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Je ne lave pas ma chemise moi-même. </a:t>
            </a:r>
          </a:p>
        </p:txBody>
      </p:sp>
      <p:sp>
        <p:nvSpPr>
          <p:cNvPr id="421" name="Shape 421"/>
          <p:cNvSpPr/>
          <p:nvPr/>
        </p:nvSpPr>
        <p:spPr>
          <a:xfrm>
            <a:off x="5029200" y="5203825"/>
            <a:ext cx="33528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Je </a:t>
            </a:r>
            <a:r>
              <a:rPr>
                <a:solidFill>
                  <a:srgbClr val="FFCC00"/>
                </a:solidFill>
              </a:rPr>
              <a:t>fais laver</a:t>
            </a:r>
            <a:r>
              <a:t> ma chemise.</a:t>
            </a:r>
            <a:r>
              <a:rPr b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1"/>
      <p:bldP build="whole" bldLvl="1" animBg="1" rev="0" advAuto="0" spid="417" grpId="2"/>
      <p:bldP build="whole" bldLvl="1" animBg="1" rev="0" advAuto="0" spid="419" grpId="3"/>
      <p:bldP build="whole" bldLvl="1" animBg="1" rev="0" advAuto="0" spid="420" grpId="4"/>
      <p:bldP build="whole" bldLvl="1" animBg="1" rev="0" advAuto="0" spid="421" grpId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685800" y="1066800"/>
            <a:ext cx="7620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b="1" sz="2400"/>
            </a:pPr>
            <a:r>
              <a:t>You use </a:t>
            </a:r>
            <a:r>
              <a:rPr>
                <a:solidFill>
                  <a:srgbClr val="FFCC00"/>
                </a:solidFill>
              </a:rPr>
              <a:t>faire</a:t>
            </a:r>
            <a:r>
              <a:t> + an infinitive to express what you </a:t>
            </a:r>
          </a:p>
          <a:p>
            <a:pPr marL="342900" indent="-342900">
              <a:defRPr b="1" sz="2400"/>
            </a:pPr>
            <a:r>
              <a:t>    have someone else do for you.</a:t>
            </a:r>
            <a:r>
              <a:rPr b="0"/>
              <a:t> </a:t>
            </a:r>
          </a:p>
        </p:txBody>
      </p:sp>
      <p:sp>
        <p:nvSpPr>
          <p:cNvPr id="424" name="Shape 424"/>
          <p:cNvSpPr/>
          <p:nvPr/>
        </p:nvSpPr>
        <p:spPr>
          <a:xfrm>
            <a:off x="1204912" y="4500562"/>
            <a:ext cx="260508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Jean répare le lave-vaisselle. </a:t>
            </a:r>
          </a:p>
        </p:txBody>
      </p:sp>
      <p:sp>
        <p:nvSpPr>
          <p:cNvPr id="425" name="Shape 425"/>
          <p:cNvSpPr/>
          <p:nvPr/>
        </p:nvSpPr>
        <p:spPr>
          <a:xfrm>
            <a:off x="4953000" y="4500562"/>
            <a:ext cx="35052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Jean ne répare pas le lave-vaisselle.</a:t>
            </a:r>
            <a:r>
              <a:rPr b="0"/>
              <a:t> </a:t>
            </a:r>
          </a:p>
        </p:txBody>
      </p:sp>
      <p:sp>
        <p:nvSpPr>
          <p:cNvPr id="426" name="Shape 426"/>
          <p:cNvSpPr/>
          <p:nvPr/>
        </p:nvSpPr>
        <p:spPr>
          <a:xfrm>
            <a:off x="4953000" y="5203825"/>
            <a:ext cx="3886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fait réparer</a:t>
            </a:r>
            <a:r>
              <a:t> le lave-vaisselle. </a:t>
            </a:r>
          </a:p>
        </p:txBody>
      </p:sp>
      <p:pic>
        <p:nvPicPr>
          <p:cNvPr id="427" name="im 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1981200"/>
            <a:ext cx="24638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 2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0" y="1981200"/>
            <a:ext cx="24638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/>
        </p:nvSpPr>
        <p:spPr>
          <a:xfrm>
            <a:off x="1828800" y="442912"/>
            <a:ext cx="2362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Faire</a:t>
            </a:r>
            <a:r>
              <a:rPr b="0"/>
              <a:t> + infinitif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5"/>
      <p:bldP build="whole" bldLvl="1" animBg="1" rev="0" advAuto="0" spid="424" grpId="2"/>
      <p:bldP build="whole" bldLvl="1" animBg="1" rev="0" advAuto="0" spid="425" grpId="4"/>
      <p:bldP build="whole" bldLvl="1" animBg="1" rev="0" advAuto="0" spid="427" grpId="1"/>
      <p:bldP build="whole" bldLvl="1" animBg="1" rev="0" advAuto="0" spid="428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685800" y="1066800"/>
            <a:ext cx="7620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400"/>
            </a:pPr>
            <a:r>
              <a:t>2. You use </a:t>
            </a:r>
            <a:r>
              <a:rPr>
                <a:solidFill>
                  <a:srgbClr val="FFCC00"/>
                </a:solidFill>
              </a:rPr>
              <a:t>faire</a:t>
            </a:r>
            <a:r>
              <a:t> + an infinitive in many cooking expressions.</a:t>
            </a:r>
            <a:r>
              <a:rPr b="0"/>
              <a:t> </a:t>
            </a:r>
          </a:p>
        </p:txBody>
      </p:sp>
      <p:sp>
        <p:nvSpPr>
          <p:cNvPr id="432" name="Shape 432"/>
          <p:cNvSpPr/>
          <p:nvPr/>
        </p:nvSpPr>
        <p:spPr>
          <a:xfrm>
            <a:off x="1619250" y="4860925"/>
            <a:ext cx="20716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La viande cuit.</a:t>
            </a:r>
            <a:r>
              <a:rPr b="0"/>
              <a:t> </a:t>
            </a:r>
          </a:p>
        </p:txBody>
      </p:sp>
      <p:sp>
        <p:nvSpPr>
          <p:cNvPr id="433" name="Shape 433"/>
          <p:cNvSpPr/>
          <p:nvPr/>
        </p:nvSpPr>
        <p:spPr>
          <a:xfrm>
            <a:off x="4567237" y="4860925"/>
            <a:ext cx="3962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Le cuisinier </a:t>
            </a:r>
            <a:r>
              <a:rPr>
                <a:solidFill>
                  <a:srgbClr val="FFCC00"/>
                </a:solidFill>
              </a:rPr>
              <a:t>fait cuire</a:t>
            </a:r>
            <a:r>
              <a:t> la viande. </a:t>
            </a:r>
          </a:p>
        </p:txBody>
      </p:sp>
      <p:pic>
        <p:nvPicPr>
          <p:cNvPr id="434" name="im 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270125"/>
            <a:ext cx="24638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 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8600" y="2270125"/>
            <a:ext cx="24638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1828800" y="442912"/>
            <a:ext cx="2362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Faire</a:t>
            </a:r>
            <a:r>
              <a:rPr b="0"/>
              <a:t> + infinitif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2"/>
      <p:bldP build="whole" bldLvl="1" animBg="1" rev="0" advAuto="0" spid="433" grpId="4"/>
      <p:bldP build="whole" bldLvl="1" animBg="1" rev="0" advAuto="0" spid="434" grpId="1"/>
      <p:bldP build="whole" bldLvl="1" animBg="1" rev="0" advAuto="0" spid="435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685800" y="1066800"/>
            <a:ext cx="7620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2400"/>
            </a:pPr>
            <a:r>
              <a:t>3. If there is an object pronoun in the sentence, the </a:t>
            </a:r>
          </a:p>
          <a:p>
            <a:pPr marL="342900" indent="-342900">
              <a:defRPr b="1" sz="2400"/>
            </a:pPr>
            <a:r>
              <a:t>    pronoun precedes</a:t>
            </a:r>
            <a:r>
              <a:t> the verb </a:t>
            </a:r>
            <a:r>
              <a:rPr>
                <a:solidFill>
                  <a:srgbClr val="FFCC00"/>
                </a:solidFill>
              </a:rPr>
              <a:t>faire</a:t>
            </a:r>
            <a:r>
              <a:t>.</a:t>
            </a:r>
            <a:r>
              <a:t> </a:t>
            </a:r>
          </a:p>
        </p:txBody>
      </p:sp>
      <p:sp>
        <p:nvSpPr>
          <p:cNvPr id="439" name="Shape 439"/>
          <p:cNvSpPr/>
          <p:nvPr/>
        </p:nvSpPr>
        <p:spPr>
          <a:xfrm>
            <a:off x="685800" y="2743200"/>
            <a:ext cx="3200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Je fais bouillir </a:t>
            </a:r>
            <a:r>
              <a:rPr>
                <a:solidFill>
                  <a:srgbClr val="FF9900"/>
                </a:solidFill>
              </a:rPr>
              <a:t>l’eau.</a:t>
            </a:r>
            <a:r>
              <a:t> </a:t>
            </a:r>
          </a:p>
        </p:txBody>
      </p:sp>
      <p:sp>
        <p:nvSpPr>
          <p:cNvPr id="440" name="Shape 440"/>
          <p:cNvSpPr/>
          <p:nvPr/>
        </p:nvSpPr>
        <p:spPr>
          <a:xfrm>
            <a:off x="4567237" y="2743200"/>
            <a:ext cx="396716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Je </a:t>
            </a:r>
            <a:r>
              <a:rPr>
                <a:solidFill>
                  <a:srgbClr val="FF9900"/>
                </a:solidFill>
              </a:rPr>
              <a:t>la</a:t>
            </a:r>
            <a:r>
              <a:t> </a:t>
            </a:r>
            <a:r>
              <a:rPr>
                <a:solidFill>
                  <a:srgbClr val="FFCC00"/>
                </a:solidFill>
              </a:rPr>
              <a:t>fais</a:t>
            </a:r>
            <a:r>
              <a:t> bouillir à feu vif.</a:t>
            </a:r>
            <a:r>
              <a:rPr b="0"/>
              <a:t> </a:t>
            </a:r>
          </a:p>
        </p:txBody>
      </p:sp>
      <p:sp>
        <p:nvSpPr>
          <p:cNvPr id="441" name="Shape 441"/>
          <p:cNvSpPr/>
          <p:nvPr/>
        </p:nvSpPr>
        <p:spPr>
          <a:xfrm>
            <a:off x="1828800" y="442912"/>
            <a:ext cx="2362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Faire</a:t>
            </a:r>
            <a:r>
              <a:rPr b="0"/>
              <a:t> + infinitif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1"/>
      <p:bldP build="whole" bldLvl="1" animBg="1" rev="0" advAuto="0" spid="440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1038225" y="2362200"/>
            <a:ext cx="36099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Oui, je la lave.</a:t>
            </a:r>
            <a:r>
              <a:rPr b="0"/>
              <a:t> </a:t>
            </a:r>
          </a:p>
        </p:txBody>
      </p:sp>
      <p:sp>
        <p:nvSpPr>
          <p:cNvPr id="444" name="Shape 444"/>
          <p:cNvSpPr/>
          <p:nvPr/>
        </p:nvSpPr>
        <p:spPr>
          <a:xfrm>
            <a:off x="685800" y="1905000"/>
            <a:ext cx="4648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1. Tu laves </a:t>
            </a:r>
            <a:r>
              <a:rPr i="1"/>
              <a:t>la casserole</a:t>
            </a:r>
            <a:r>
              <a:t>? (oui)</a:t>
            </a:r>
            <a:r>
              <a:rPr b="0"/>
              <a:t> </a:t>
            </a:r>
          </a:p>
        </p:txBody>
      </p:sp>
      <p:sp>
        <p:nvSpPr>
          <p:cNvPr id="445" name="Shape 445"/>
          <p:cNvSpPr/>
          <p:nvPr/>
        </p:nvSpPr>
        <p:spPr>
          <a:xfrm>
            <a:off x="1828800" y="885824"/>
            <a:ext cx="67818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CC00"/>
                </a:solidFill>
              </a:defRPr>
            </a:pPr>
            <a:r>
              <a:t>Répondez d’après les indications et en remplaçant les mots en italique par un pronom.</a:t>
            </a:r>
            <a:r>
              <a:rPr b="0"/>
              <a:t> </a:t>
            </a:r>
          </a:p>
        </p:txBody>
      </p:sp>
      <p:sp>
        <p:nvSpPr>
          <p:cNvPr id="446" name="Shape 446"/>
          <p:cNvSpPr/>
          <p:nvPr/>
        </p:nvSpPr>
        <p:spPr>
          <a:xfrm>
            <a:off x="1038225" y="3505200"/>
            <a:ext cx="56673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Non, nous la ferons réparer. </a:t>
            </a:r>
          </a:p>
        </p:txBody>
      </p:sp>
      <p:sp>
        <p:nvSpPr>
          <p:cNvPr id="447" name="Shape 447"/>
          <p:cNvSpPr/>
          <p:nvPr/>
        </p:nvSpPr>
        <p:spPr>
          <a:xfrm>
            <a:off x="685800" y="3048000"/>
            <a:ext cx="7391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2. Nous réparerons </a:t>
            </a:r>
            <a:r>
              <a:rPr i="1"/>
              <a:t>la souris</a:t>
            </a:r>
            <a:r>
              <a:t>? (non, faire réparer) </a:t>
            </a:r>
          </a:p>
        </p:txBody>
      </p:sp>
      <p:sp>
        <p:nvSpPr>
          <p:cNvPr id="448" name="Shape 448"/>
          <p:cNvSpPr/>
          <p:nvPr/>
        </p:nvSpPr>
        <p:spPr>
          <a:xfrm>
            <a:off x="1038225" y="4648200"/>
            <a:ext cx="54387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Oui, je vais les faire cuire. </a:t>
            </a:r>
          </a:p>
        </p:txBody>
      </p:sp>
      <p:sp>
        <p:nvSpPr>
          <p:cNvPr id="449" name="Shape 449"/>
          <p:cNvSpPr/>
          <p:nvPr/>
        </p:nvSpPr>
        <p:spPr>
          <a:xfrm>
            <a:off x="685800" y="4191000"/>
            <a:ext cx="7315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3. Tu vas faire cuire </a:t>
            </a:r>
            <a:r>
              <a:rPr i="1"/>
              <a:t>les côtelettes de porc</a:t>
            </a:r>
            <a:r>
              <a:t>? (oui) </a:t>
            </a:r>
          </a:p>
        </p:txBody>
      </p:sp>
      <p:sp>
        <p:nvSpPr>
          <p:cNvPr id="450" name="Shape 450"/>
          <p:cNvSpPr/>
          <p:nvPr/>
        </p:nvSpPr>
        <p:spPr>
          <a:xfrm>
            <a:off x="1828800" y="442912"/>
            <a:ext cx="2362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Faire</a:t>
            </a:r>
            <a:r>
              <a:rPr b="0"/>
              <a:t> + infinitif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2"/>
      <p:bldP build="whole" bldLvl="1" animBg="1" rev="0" advAuto="0" spid="447" grpId="3"/>
      <p:bldP build="whole" bldLvl="1" animBg="1" rev="0" advAuto="0" spid="449" grpId="5"/>
      <p:bldP build="whole" bldLvl="1" animBg="1" rev="0" advAuto="0" spid="448" grpId="6"/>
      <p:bldP build="whole" bldLvl="1" animBg="1" rev="0" advAuto="0" spid="446" grpId="4"/>
      <p:bldP build="whole" bldLvl="1" animBg="1" rev="0" advAuto="0" spid="44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1038225" y="2743200"/>
            <a:ext cx="64293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Non, Marc et David les font laver. </a:t>
            </a:r>
          </a:p>
        </p:txBody>
      </p:sp>
      <p:sp>
        <p:nvSpPr>
          <p:cNvPr id="453" name="Shape 453"/>
          <p:cNvSpPr/>
          <p:nvPr/>
        </p:nvSpPr>
        <p:spPr>
          <a:xfrm>
            <a:off x="685800" y="1905000"/>
            <a:ext cx="65532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4. Marc et David lavent </a:t>
            </a:r>
            <a:r>
              <a:rPr i="1"/>
              <a:t>leurs vêtements</a:t>
            </a:r>
            <a:r>
              <a:t>? </a:t>
            </a:r>
          </a:p>
          <a:p>
            <a:pPr>
              <a:defRPr b="1" sz="2400"/>
            </a:pPr>
            <a:r>
              <a:t>    (non, faire laver) </a:t>
            </a:r>
          </a:p>
        </p:txBody>
      </p:sp>
      <p:sp>
        <p:nvSpPr>
          <p:cNvPr id="454" name="Shape 454"/>
          <p:cNvSpPr/>
          <p:nvPr/>
        </p:nvSpPr>
        <p:spPr>
          <a:xfrm>
            <a:off x="1828800" y="885824"/>
            <a:ext cx="67818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CC00"/>
                </a:solidFill>
              </a:defRPr>
            </a:pPr>
            <a:r>
              <a:t>Répondez d’après les indications et en remplaçant les mots en italique par un pronom.</a:t>
            </a:r>
            <a:r>
              <a:rPr b="0"/>
              <a:t> </a:t>
            </a:r>
          </a:p>
        </p:txBody>
      </p:sp>
      <p:sp>
        <p:nvSpPr>
          <p:cNvPr id="455" name="Shape 455"/>
          <p:cNvSpPr/>
          <p:nvPr/>
        </p:nvSpPr>
        <p:spPr>
          <a:xfrm>
            <a:off x="1038225" y="4267200"/>
            <a:ext cx="66579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Non, notre petite sœur la fait écrire.</a:t>
            </a:r>
            <a:r>
              <a:rPr b="0"/>
              <a:t> </a:t>
            </a:r>
          </a:p>
        </p:txBody>
      </p:sp>
      <p:sp>
        <p:nvSpPr>
          <p:cNvPr id="456" name="Shape 456"/>
          <p:cNvSpPr/>
          <p:nvPr/>
        </p:nvSpPr>
        <p:spPr>
          <a:xfrm>
            <a:off x="685800" y="3429000"/>
            <a:ext cx="5638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5. Notre petite sœur écrit </a:t>
            </a:r>
            <a:r>
              <a:rPr i="1"/>
              <a:t>une lettre</a:t>
            </a:r>
            <a:r>
              <a:t>? </a:t>
            </a:r>
          </a:p>
          <a:p>
            <a:pPr>
              <a:defRPr b="1" sz="2400"/>
            </a:pPr>
            <a:r>
              <a:t>    (non, faire écrire)</a:t>
            </a:r>
            <a:r>
              <a:rPr b="0"/>
              <a:t> </a:t>
            </a:r>
          </a:p>
        </p:txBody>
      </p:sp>
      <p:sp>
        <p:nvSpPr>
          <p:cNvPr id="457" name="Shape 457"/>
          <p:cNvSpPr/>
          <p:nvPr/>
        </p:nvSpPr>
        <p:spPr>
          <a:xfrm>
            <a:off x="1828800" y="442912"/>
            <a:ext cx="2362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Faire</a:t>
            </a:r>
            <a:r>
              <a:rPr b="0"/>
              <a:t> + infinitif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4"/>
      <p:bldP build="whole" bldLvl="1" animBg="1" rev="0" advAuto="0" spid="452" grpId="2"/>
      <p:bldP build="whole" bldLvl="1" animBg="1" rev="0" advAuto="0" spid="453" grpId="1"/>
      <p:bldP build="whole" bldLvl="1" animBg="1" rev="0" advAuto="0" spid="456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762000" y="3405728"/>
            <a:ext cx="726917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Répondez d’après ce que vous avez écouté et vu.</a:t>
            </a:r>
          </a:p>
        </p:txBody>
      </p:sp>
      <p:sp>
        <p:nvSpPr>
          <p:cNvPr id="460" name="Shape 460"/>
          <p:cNvSpPr/>
          <p:nvPr/>
        </p:nvSpPr>
        <p:spPr>
          <a:xfrm>
            <a:off x="1828800" y="467265"/>
            <a:ext cx="68580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Écoutez et regardez. (Click box to play video.)</a:t>
            </a:r>
          </a:p>
        </p:txBody>
      </p:sp>
      <p:sp>
        <p:nvSpPr>
          <p:cNvPr id="461" name="Shape 461"/>
          <p:cNvSpPr/>
          <p:nvPr/>
        </p:nvSpPr>
        <p:spPr>
          <a:xfrm>
            <a:off x="761999" y="3881978"/>
            <a:ext cx="452463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b="1" sz="2400"/>
            </a:pPr>
            <a:r>
              <a:t>1. Qu’est-ce que Manu ouvre?</a:t>
            </a:r>
            <a:r>
              <a:rPr b="0"/>
              <a:t> </a:t>
            </a:r>
          </a:p>
        </p:txBody>
      </p:sp>
      <p:sp>
        <p:nvSpPr>
          <p:cNvPr id="462" name="Shape 462"/>
          <p:cNvSpPr/>
          <p:nvPr/>
        </p:nvSpPr>
        <p:spPr>
          <a:xfrm>
            <a:off x="1109662" y="4282028"/>
            <a:ext cx="54435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Manu ouvre le congélateur.</a:t>
            </a:r>
            <a:r>
              <a:rPr b="0"/>
              <a:t> </a:t>
            </a:r>
          </a:p>
        </p:txBody>
      </p:sp>
      <p:sp>
        <p:nvSpPr>
          <p:cNvPr id="463" name="Shape 463"/>
          <p:cNvSpPr/>
          <p:nvPr/>
        </p:nvSpPr>
        <p:spPr>
          <a:xfrm>
            <a:off x="761999" y="4777328"/>
            <a:ext cx="457200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/>
            </a:pPr>
            <a:r>
              <a:t>2. Manu a beaucoup de quoi?</a:t>
            </a:r>
            <a:r>
              <a:rPr b="0"/>
              <a:t> </a:t>
            </a:r>
          </a:p>
        </p:txBody>
      </p:sp>
      <p:sp>
        <p:nvSpPr>
          <p:cNvPr id="464" name="Shape 464"/>
          <p:cNvSpPr/>
          <p:nvPr/>
        </p:nvSpPr>
        <p:spPr>
          <a:xfrm>
            <a:off x="1109662" y="5191665"/>
            <a:ext cx="7500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Manu a beaucoup de nourriture surgelée.</a:t>
            </a:r>
            <a:r>
              <a:rPr b="0"/>
              <a:t> </a:t>
            </a:r>
          </a:p>
        </p:txBody>
      </p:sp>
      <p:pic>
        <p:nvPicPr>
          <p:cNvPr id="46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009650"/>
            <a:ext cx="3124200" cy="234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3"/>
      <p:bldP build="whole" bldLvl="1" animBg="1" rev="0" advAuto="0" spid="462" grpId="2"/>
      <p:bldP build="whole" bldLvl="1" animBg="1" rev="0" advAuto="0" spid="461" grpId="1"/>
      <p:bldP build="whole" bldLvl="1" animBg="1" rev="0" advAuto="0" spid="464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762000" y="3743865"/>
            <a:ext cx="657459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b="1" sz="2400"/>
            </a:pPr>
            <a:r>
              <a:t>3. Qu’est-ce que vous voyez dans le congé?</a:t>
            </a:r>
            <a:r>
              <a:rPr b="0"/>
              <a:t> </a:t>
            </a:r>
          </a:p>
        </p:txBody>
      </p:sp>
      <p:sp>
        <p:nvSpPr>
          <p:cNvPr id="468" name="Shape 468"/>
          <p:cNvSpPr/>
          <p:nvPr/>
        </p:nvSpPr>
        <p:spPr>
          <a:xfrm>
            <a:off x="1109662" y="4282028"/>
            <a:ext cx="6281738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Je vois un gâteau, deux pizzas,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un paquet de légumes, etc.</a:t>
            </a:r>
          </a:p>
        </p:txBody>
      </p:sp>
      <p:pic>
        <p:nvPicPr>
          <p:cNvPr id="46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009650"/>
            <a:ext cx="3124200" cy="234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2"/>
      <p:bldP build="whole" bldLvl="1" animBg="1" rev="0" advAuto="0" spid="46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762000" y="3672428"/>
            <a:ext cx="6781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/>
            </a:pPr>
            <a:r>
              <a:t>4. Qu’est-ce qu’il y a dans la grande boîte de </a:t>
            </a:r>
          </a:p>
          <a:p>
            <a:pPr>
              <a:defRPr b="1" sz="2400"/>
            </a:pPr>
            <a:r>
              <a:t>    conserve? </a:t>
            </a:r>
          </a:p>
        </p:txBody>
      </p:sp>
      <p:sp>
        <p:nvSpPr>
          <p:cNvPr id="472" name="Shape 472"/>
          <p:cNvSpPr/>
          <p:nvPr/>
        </p:nvSpPr>
        <p:spPr>
          <a:xfrm>
            <a:off x="1109662" y="4577303"/>
            <a:ext cx="6129338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Il y a des haricots verts dans la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grande boîte de conserve. </a:t>
            </a:r>
          </a:p>
        </p:txBody>
      </p:sp>
      <p:pic>
        <p:nvPicPr>
          <p:cNvPr id="47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009650"/>
            <a:ext cx="3124200" cy="234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2"/>
      <p:bldP build="whole" bldLvl="1" animBg="1" rev="0" advAuto="0" spid="47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762000" y="3667665"/>
            <a:ext cx="4038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/>
            </a:pPr>
            <a:r>
              <a:t>5. Manu est bon cuisinier?</a:t>
            </a:r>
            <a:r>
              <a:rPr b="0"/>
              <a:t> </a:t>
            </a:r>
          </a:p>
        </p:txBody>
      </p:sp>
      <p:sp>
        <p:nvSpPr>
          <p:cNvPr id="476" name="Shape 476"/>
          <p:cNvSpPr/>
          <p:nvPr/>
        </p:nvSpPr>
        <p:spPr>
          <a:xfrm>
            <a:off x="1109662" y="4210590"/>
            <a:ext cx="6891338" cy="114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Non, Manu utilise des boîtes et de la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nourriture surgelée pour préparer le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repas.</a:t>
            </a:r>
          </a:p>
        </p:txBody>
      </p:sp>
      <p:pic>
        <p:nvPicPr>
          <p:cNvPr id="47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009650"/>
            <a:ext cx="3124200" cy="234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 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1028700"/>
            <a:ext cx="49149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886200" y="2019300"/>
            <a:ext cx="533401" cy="381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" name="Shape 57"/>
          <p:cNvSpPr/>
          <p:nvPr/>
        </p:nvSpPr>
        <p:spPr>
          <a:xfrm flipV="1">
            <a:off x="2957512" y="3249612"/>
            <a:ext cx="457201" cy="381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Shape 58"/>
          <p:cNvSpPr/>
          <p:nvPr/>
        </p:nvSpPr>
        <p:spPr>
          <a:xfrm flipV="1">
            <a:off x="3352800" y="3771899"/>
            <a:ext cx="762001" cy="381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hape 59"/>
          <p:cNvSpPr/>
          <p:nvPr/>
        </p:nvSpPr>
        <p:spPr>
          <a:xfrm>
            <a:off x="4119562" y="1222375"/>
            <a:ext cx="12985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Des fruits </a:t>
            </a:r>
          </a:p>
        </p:txBody>
      </p:sp>
      <p:pic>
        <p:nvPicPr>
          <p:cNvPr id="60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6200" y="1231900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2689225" y="1620837"/>
            <a:ext cx="989013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>
                <a:solidFill>
                  <a:srgbClr val="000000"/>
                </a:solidFill>
              </a:defRPr>
            </a:pPr>
            <a:r>
              <a:t>  une </a:t>
            </a:r>
          </a:p>
          <a:p>
            <a:pPr>
              <a:lnSpc>
                <a:spcPct val="80000"/>
              </a:lnSpc>
              <a:defRPr b="1">
                <a:solidFill>
                  <a:srgbClr val="000000"/>
                </a:solidFill>
              </a:defRPr>
            </a:pPr>
            <a:r>
              <a:t>orange</a:t>
            </a:r>
          </a:p>
        </p:txBody>
      </p:sp>
      <p:sp>
        <p:nvSpPr>
          <p:cNvPr id="62" name="Shape 62"/>
          <p:cNvSpPr/>
          <p:nvPr/>
        </p:nvSpPr>
        <p:spPr>
          <a:xfrm>
            <a:off x="4800600" y="1681162"/>
            <a:ext cx="2362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pamplemousse </a:t>
            </a:r>
          </a:p>
        </p:txBody>
      </p:sp>
      <p:sp>
        <p:nvSpPr>
          <p:cNvPr id="63" name="Shape 63"/>
          <p:cNvSpPr/>
          <p:nvPr/>
        </p:nvSpPr>
        <p:spPr>
          <a:xfrm>
            <a:off x="2505075" y="3663950"/>
            <a:ext cx="16097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citron </a:t>
            </a:r>
          </a:p>
        </p:txBody>
      </p:sp>
      <p:sp>
        <p:nvSpPr>
          <p:cNvPr id="64" name="Shape 64"/>
          <p:cNvSpPr/>
          <p:nvPr/>
        </p:nvSpPr>
        <p:spPr>
          <a:xfrm>
            <a:off x="2733674" y="4314825"/>
            <a:ext cx="11430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du raisin </a:t>
            </a:r>
          </a:p>
        </p:txBody>
      </p:sp>
      <p:pic>
        <p:nvPicPr>
          <p:cNvPr id="65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6800" y="186055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5500" y="1952625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050" y="3467100"/>
            <a:ext cx="266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112" y="4108450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812925" y="457200"/>
            <a:ext cx="206926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Des aliments </a:t>
            </a:r>
          </a:p>
        </p:txBody>
      </p:sp>
      <p:pic>
        <p:nvPicPr>
          <p:cNvPr id="70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9725" y="566737"/>
            <a:ext cx="266700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 flipH="1">
            <a:off x="5781675" y="2200275"/>
            <a:ext cx="257175" cy="395288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5"/>
      <p:bldP build="whole" bldLvl="1" animBg="1" rev="0" advAuto="0" spid="60" grpId="1"/>
      <p:bldP build="whole" bldLvl="1" animBg="1" rev="0" advAuto="0" spid="67" grpId="7"/>
      <p:bldP build="whole" bldLvl="1" animBg="1" rev="0" advAuto="0" spid="59" grpId="2"/>
      <p:bldP build="whole" bldLvl="1" animBg="1" rev="0" advAuto="0" spid="65" grpId="3"/>
      <p:bldP build="whole" bldLvl="1" animBg="1" rev="0" advAuto="0" spid="64" grpId="10"/>
      <p:bldP build="whole" bldLvl="1" animBg="1" rev="0" advAuto="0" spid="61" grpId="4"/>
      <p:bldP build="whole" bldLvl="1" animBg="1" rev="0" advAuto="0" spid="63" grpId="8"/>
      <p:bldP build="whole" bldLvl="1" animBg="1" rev="0" advAuto="0" spid="62" grpId="6"/>
      <p:bldP build="whole" bldLvl="1" animBg="1" rev="0" advAuto="0" spid="68" grpId="9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581025" y="1143000"/>
            <a:ext cx="2057400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La cuisine et moi, ça fait deux!</a:t>
            </a:r>
            <a:r>
              <a:rPr b="0"/>
              <a:t> </a:t>
            </a:r>
          </a:p>
        </p:txBody>
      </p:sp>
      <p:sp>
        <p:nvSpPr>
          <p:cNvPr id="480" name="Shape 480"/>
          <p:cNvSpPr/>
          <p:nvPr/>
        </p:nvSpPr>
        <p:spPr>
          <a:xfrm>
            <a:off x="1828800" y="430212"/>
            <a:ext cx="27010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pic>
        <p:nvPicPr>
          <p:cNvPr id="481" name="im 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1093787"/>
            <a:ext cx="5943600" cy="428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642937" y="1733550"/>
            <a:ext cx="52578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Serge:     Tu aimes faire la cuisine, toi, Peter, non?</a:t>
            </a:r>
            <a:r>
              <a:rPr b="0"/>
              <a:t> </a:t>
            </a:r>
          </a:p>
        </p:txBody>
      </p:sp>
      <p:sp>
        <p:nvSpPr>
          <p:cNvPr id="484" name="Shape 484"/>
          <p:cNvSpPr/>
          <p:nvPr/>
        </p:nvSpPr>
        <p:spPr>
          <a:xfrm>
            <a:off x="1874837" y="989012"/>
            <a:ext cx="536052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cuisine et moi, ça fait deux!</a:t>
            </a:r>
            <a:r>
              <a:rPr b="0"/>
              <a:t> </a:t>
            </a:r>
          </a:p>
        </p:txBody>
      </p:sp>
      <p:sp>
        <p:nvSpPr>
          <p:cNvPr id="485" name="Shape 485"/>
          <p:cNvSpPr/>
          <p:nvPr/>
        </p:nvSpPr>
        <p:spPr>
          <a:xfrm>
            <a:off x="685800" y="2087562"/>
            <a:ext cx="6096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Moi? Faire la cuisine! Tu rigoles! Jamais de la vie!</a:t>
            </a:r>
            <a:r>
              <a:rPr b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86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6287" y="600075"/>
            <a:ext cx="304801" cy="276225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/>
        </p:nvSpPr>
        <p:spPr>
          <a:xfrm>
            <a:off x="1828800" y="430212"/>
            <a:ext cx="27010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sp>
        <p:nvSpPr>
          <p:cNvPr id="488" name="Shape 488"/>
          <p:cNvSpPr/>
          <p:nvPr/>
        </p:nvSpPr>
        <p:spPr>
          <a:xfrm>
            <a:off x="642937" y="2447925"/>
            <a:ext cx="46910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/>
            </a:lvl1pPr>
          </a:lstStyle>
          <a:p>
            <a:pPr/>
            <a:r>
              <a:t>Serge:     Moi, j’aime bien de temps en temps. </a:t>
            </a:r>
          </a:p>
        </p:txBody>
      </p:sp>
      <p:sp>
        <p:nvSpPr>
          <p:cNvPr id="489" name="Shape 489"/>
          <p:cNvSpPr/>
          <p:nvPr/>
        </p:nvSpPr>
        <p:spPr>
          <a:xfrm>
            <a:off x="685800" y="2787650"/>
            <a:ext cx="5105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Qu’est-ce que tu sais faire comme plats? </a:t>
            </a:r>
          </a:p>
        </p:txBody>
      </p:sp>
      <p:sp>
        <p:nvSpPr>
          <p:cNvPr id="490" name="Shape 490"/>
          <p:cNvSpPr/>
          <p:nvPr/>
        </p:nvSpPr>
        <p:spPr>
          <a:xfrm>
            <a:off x="642937" y="3148012"/>
            <a:ext cx="47672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/>
            </a:lvl1pPr>
          </a:lstStyle>
          <a:p>
            <a:pPr/>
            <a:r>
              <a:t>Serge:     Ben, le couscous, la bouillabaisse… </a:t>
            </a:r>
          </a:p>
        </p:txBody>
      </p:sp>
      <p:sp>
        <p:nvSpPr>
          <p:cNvPr id="491" name="Shape 491"/>
          <p:cNvSpPr/>
          <p:nvPr/>
        </p:nvSpPr>
        <p:spPr>
          <a:xfrm>
            <a:off x="685800" y="3502025"/>
            <a:ext cx="48768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La bouillabaisse? Qu’est-ce que c’est? </a:t>
            </a:r>
          </a:p>
        </p:txBody>
      </p:sp>
      <p:sp>
        <p:nvSpPr>
          <p:cNvPr id="492" name="Shape 492"/>
          <p:cNvSpPr/>
          <p:nvPr/>
        </p:nvSpPr>
        <p:spPr>
          <a:xfrm>
            <a:off x="642937" y="3848100"/>
            <a:ext cx="7129463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/>
            </a:pPr>
            <a:r>
              <a:t>Serge:     C’est la spécialité de Marseille. C’est une soupe de poissons </a:t>
            </a:r>
          </a:p>
          <a:p>
            <a:pPr>
              <a:defRPr b="1" sz="1600"/>
            </a:pPr>
            <a:r>
              <a:t>                avec des tomates, des oignons, de l’ail et du pain. </a:t>
            </a:r>
          </a:p>
        </p:txBody>
      </p:sp>
      <p:sp>
        <p:nvSpPr>
          <p:cNvPr id="493" name="Shape 493"/>
          <p:cNvSpPr/>
          <p:nvPr/>
        </p:nvSpPr>
        <p:spPr>
          <a:xfrm>
            <a:off x="685800" y="4451350"/>
            <a:ext cx="6629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Alors quand est-ce qu’on la mange, cette bouillabaisse? </a:t>
            </a:r>
          </a:p>
        </p:txBody>
      </p:sp>
      <p:sp>
        <p:nvSpPr>
          <p:cNvPr id="494" name="Shape 494"/>
          <p:cNvSpPr/>
          <p:nvPr/>
        </p:nvSpPr>
        <p:spPr>
          <a:xfrm>
            <a:off x="642937" y="4797425"/>
            <a:ext cx="60626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/>
            </a:lvl1pPr>
          </a:lstStyle>
          <a:p>
            <a:pPr/>
            <a:r>
              <a:t>Serge:     Ben si tu veux, j’en ferai une la semaine prochaine.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614362" y="1781175"/>
            <a:ext cx="70866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Serge:     Tu aimes faire la cuisine, toi, Peter, non?</a:t>
            </a:r>
            <a:r>
              <a:rPr b="0"/>
              <a:t> </a:t>
            </a:r>
          </a:p>
        </p:txBody>
      </p:sp>
      <p:sp>
        <p:nvSpPr>
          <p:cNvPr id="497" name="Shape 497"/>
          <p:cNvSpPr/>
          <p:nvPr/>
        </p:nvSpPr>
        <p:spPr>
          <a:xfrm>
            <a:off x="685800" y="2316162"/>
            <a:ext cx="74676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Moi? Faire la cuisine! Tu rigoles! Jamais de la vie! </a:t>
            </a:r>
          </a:p>
        </p:txBody>
      </p:sp>
      <p:pic>
        <p:nvPicPr>
          <p:cNvPr id="498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847850"/>
            <a:ext cx="304800" cy="27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7662" y="2376487"/>
            <a:ext cx="304801" cy="276226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1828800" y="430212"/>
            <a:ext cx="27010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sp>
        <p:nvSpPr>
          <p:cNvPr id="501" name="Shape 501"/>
          <p:cNvSpPr/>
          <p:nvPr/>
        </p:nvSpPr>
        <p:spPr>
          <a:xfrm>
            <a:off x="1874837" y="989012"/>
            <a:ext cx="536052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cuisine et moi, ça fait deux!</a:t>
            </a:r>
            <a:r>
              <a:rPr b="0"/>
              <a:t> </a:t>
            </a:r>
          </a:p>
        </p:txBody>
      </p:sp>
      <p:sp>
        <p:nvSpPr>
          <p:cNvPr id="502" name="Shape 502"/>
          <p:cNvSpPr/>
          <p:nvPr/>
        </p:nvSpPr>
        <p:spPr>
          <a:xfrm>
            <a:off x="623887" y="2846387"/>
            <a:ext cx="57007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Serge:     Moi, j’aime bien de temps en temps. </a:t>
            </a:r>
          </a:p>
        </p:txBody>
      </p:sp>
      <p:sp>
        <p:nvSpPr>
          <p:cNvPr id="503" name="Shape 503"/>
          <p:cNvSpPr/>
          <p:nvPr/>
        </p:nvSpPr>
        <p:spPr>
          <a:xfrm>
            <a:off x="695325" y="3367087"/>
            <a:ext cx="62388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Qu’est-ce que tu sais faire comme plats?</a:t>
            </a:r>
            <a:r>
              <a:rPr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04" name="Shape 504"/>
          <p:cNvSpPr/>
          <p:nvPr/>
        </p:nvSpPr>
        <p:spPr>
          <a:xfrm>
            <a:off x="633412" y="3868737"/>
            <a:ext cx="57673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Serge:     Ben, le couscous, la bouillabaisse… </a:t>
            </a:r>
          </a:p>
        </p:txBody>
      </p:sp>
      <p:sp>
        <p:nvSpPr>
          <p:cNvPr id="505" name="Shape 505"/>
          <p:cNvSpPr/>
          <p:nvPr/>
        </p:nvSpPr>
        <p:spPr>
          <a:xfrm>
            <a:off x="704850" y="4403725"/>
            <a:ext cx="60007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La bouillabaisse? Qu’est-ce que c’est?</a:t>
            </a:r>
            <a:r>
              <a:rPr b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06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6975" y="2881312"/>
            <a:ext cx="304800" cy="276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3429000"/>
            <a:ext cx="304800" cy="27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3919537"/>
            <a:ext cx="304800" cy="276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4637" y="4476750"/>
            <a:ext cx="304801" cy="27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Subtype="32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8"/>
      <p:bldP build="whole" bldLvl="1" animBg="1" rev="0" advAuto="0" spid="496" grpId="1"/>
      <p:bldP build="whole" bldLvl="1" animBg="1" rev="0" advAuto="0" spid="505" grpId="11"/>
      <p:bldP build="whole" bldLvl="1" animBg="1" rev="0" advAuto="0" spid="497" grpId="3"/>
      <p:bldP build="whole" bldLvl="1" animBg="1" rev="0" advAuto="0" spid="503" grpId="7"/>
      <p:bldP build="whole" bldLvl="1" animBg="1" rev="0" advAuto="0" spid="502" grpId="5"/>
      <p:bldP build="whole" bldLvl="1" animBg="1" rev="0" advAuto="0" spid="508" grpId="10"/>
      <p:bldP build="whole" bldLvl="1" animBg="1" rev="0" advAuto="0" spid="506" grpId="6"/>
      <p:bldP build="whole" bldLvl="1" animBg="1" rev="0" advAuto="0" spid="499" grpId="4"/>
      <p:bldP build="whole" bldLvl="1" animBg="1" rev="0" advAuto="0" spid="504" grpId="9"/>
      <p:bldP build="whole" bldLvl="1" animBg="1" rev="0" advAuto="0" spid="509" grpId="12"/>
      <p:bldP build="whole" bldLvl="1" animBg="1" rev="0" advAuto="0" spid="498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614362" y="1736725"/>
            <a:ext cx="6934201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Serge:     C’est la spécialité de Marseille. C’est une </a:t>
            </a:r>
          </a:p>
          <a:p>
            <a:pPr>
              <a:defRPr b="1" sz="2000"/>
            </a:pPr>
            <a:r>
              <a:t>                soupe de poissons avec des tomates, des </a:t>
            </a:r>
          </a:p>
          <a:p>
            <a:pPr>
              <a:defRPr b="1" sz="2000"/>
            </a:pPr>
            <a:r>
              <a:t>                oignons, de l’ail et du pain.</a:t>
            </a:r>
            <a:r>
              <a:rPr b="0"/>
              <a:t> </a:t>
            </a:r>
          </a:p>
        </p:txBody>
      </p:sp>
      <p:sp>
        <p:nvSpPr>
          <p:cNvPr id="512" name="Shape 512"/>
          <p:cNvSpPr/>
          <p:nvPr/>
        </p:nvSpPr>
        <p:spPr>
          <a:xfrm>
            <a:off x="685800" y="2846387"/>
            <a:ext cx="63246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CC00"/>
                </a:solidFill>
              </a:defRPr>
            </a:pPr>
            <a:r>
              <a:t>Peter:</a:t>
            </a:r>
            <a:r>
              <a:rPr>
                <a:solidFill>
                  <a:srgbClr val="FFFFFF"/>
                </a:solidFill>
              </a:rPr>
              <a:t>     Alors quand est-ce qu’on la mange, cette </a:t>
            </a:r>
          </a:p>
          <a:p>
            <a:pPr>
              <a:defRPr b="1" sz="2000"/>
            </a:pPr>
            <a:r>
              <a:t>               bouillabaisse?</a:t>
            </a:r>
            <a:r>
              <a:rPr b="0"/>
              <a:t> </a:t>
            </a:r>
          </a:p>
        </p:txBody>
      </p:sp>
      <p:pic>
        <p:nvPicPr>
          <p:cNvPr id="513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2395537"/>
            <a:ext cx="304800" cy="276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1887" y="3214687"/>
            <a:ext cx="304801" cy="27622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1828800" y="430212"/>
            <a:ext cx="27010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sp>
        <p:nvSpPr>
          <p:cNvPr id="516" name="Shape 516"/>
          <p:cNvSpPr/>
          <p:nvPr/>
        </p:nvSpPr>
        <p:spPr>
          <a:xfrm>
            <a:off x="1874837" y="989012"/>
            <a:ext cx="536052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cuisine et moi, ça fait deux!</a:t>
            </a:r>
            <a:r>
              <a:rPr b="0"/>
              <a:t> </a:t>
            </a:r>
          </a:p>
        </p:txBody>
      </p:sp>
      <p:sp>
        <p:nvSpPr>
          <p:cNvPr id="517" name="Shape 517"/>
          <p:cNvSpPr/>
          <p:nvPr/>
        </p:nvSpPr>
        <p:spPr>
          <a:xfrm>
            <a:off x="614362" y="3656012"/>
            <a:ext cx="632460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Serge:     Ben si tu veux, j’en ferai une la semaine </a:t>
            </a:r>
          </a:p>
          <a:p>
            <a:pPr>
              <a:defRPr b="1" sz="2000"/>
            </a:pPr>
            <a:r>
              <a:t>                prochaine.</a:t>
            </a:r>
            <a:r>
              <a:rPr b="0"/>
              <a:t> </a:t>
            </a:r>
          </a:p>
        </p:txBody>
      </p:sp>
      <p:pic>
        <p:nvPicPr>
          <p:cNvPr id="518" name="audio-sma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4010025"/>
            <a:ext cx="304800" cy="27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6"/>
      <p:bldP build="whole" bldLvl="1" animBg="1" rev="0" advAuto="0" spid="512" grpId="3"/>
      <p:bldP build="whole" bldLvl="1" animBg="1" rev="0" advAuto="0" spid="513" grpId="2"/>
      <p:bldP build="whole" bldLvl="1" animBg="1" rev="0" advAuto="0" spid="517" grpId="5"/>
      <p:bldP build="whole" bldLvl="1" animBg="1" rev="0" advAuto="0" spid="514" grpId="4"/>
      <p:bldP build="whole" bldLvl="1" animBg="1" rev="0" advAuto="0" spid="51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685799" y="1433512"/>
            <a:ext cx="617220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1. Est-ce que Peter aime faire la cuisine?</a:t>
            </a:r>
            <a:r>
              <a:rPr b="0"/>
              <a:t> </a:t>
            </a:r>
          </a:p>
        </p:txBody>
      </p:sp>
      <p:sp>
        <p:nvSpPr>
          <p:cNvPr id="521" name="Shape 521"/>
          <p:cNvSpPr/>
          <p:nvPr/>
        </p:nvSpPr>
        <p:spPr>
          <a:xfrm>
            <a:off x="1066800" y="1873250"/>
            <a:ext cx="7010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Non, Peter n’aime pas faire la cuisine.</a:t>
            </a:r>
          </a:p>
        </p:txBody>
      </p:sp>
      <p:sp>
        <p:nvSpPr>
          <p:cNvPr id="522" name="Shape 522"/>
          <p:cNvSpPr/>
          <p:nvPr/>
        </p:nvSpPr>
        <p:spPr>
          <a:xfrm>
            <a:off x="1828800" y="428625"/>
            <a:ext cx="3276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Vous avez compris?</a:t>
            </a:r>
            <a:r>
              <a:rPr b="0"/>
              <a:t> </a:t>
            </a:r>
          </a:p>
        </p:txBody>
      </p:sp>
      <p:sp>
        <p:nvSpPr>
          <p:cNvPr id="523" name="Shape 523"/>
          <p:cNvSpPr/>
          <p:nvPr/>
        </p:nvSpPr>
        <p:spPr>
          <a:xfrm>
            <a:off x="685800" y="2641600"/>
            <a:ext cx="6324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2. Quels plats est-ce que Serge sait faire? </a:t>
            </a:r>
          </a:p>
        </p:txBody>
      </p:sp>
      <p:sp>
        <p:nvSpPr>
          <p:cNvPr id="524" name="Shape 524"/>
          <p:cNvSpPr/>
          <p:nvPr/>
        </p:nvSpPr>
        <p:spPr>
          <a:xfrm>
            <a:off x="1066800" y="3081337"/>
            <a:ext cx="70104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Serge sait faire le couscous et la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bouillabaisse.</a:t>
            </a:r>
          </a:p>
        </p:txBody>
      </p:sp>
      <p:sp>
        <p:nvSpPr>
          <p:cNvPr id="525" name="Shape 525"/>
          <p:cNvSpPr/>
          <p:nvPr/>
        </p:nvSpPr>
        <p:spPr>
          <a:xfrm>
            <a:off x="685800" y="4205287"/>
            <a:ext cx="5181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3. Qu’est-ce que la bouillabaisse?</a:t>
            </a:r>
            <a:r>
              <a:rPr b="0"/>
              <a:t> </a:t>
            </a:r>
          </a:p>
        </p:txBody>
      </p:sp>
      <p:sp>
        <p:nvSpPr>
          <p:cNvPr id="526" name="Shape 526"/>
          <p:cNvSpPr/>
          <p:nvPr/>
        </p:nvSpPr>
        <p:spPr>
          <a:xfrm>
            <a:off x="1066800" y="4645025"/>
            <a:ext cx="5943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Answer: C’est la spécialité de Marseille.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4" grpId="4"/>
      <p:bldP build="whole" bldLvl="1" animBg="1" rev="0" advAuto="0" spid="523" grpId="3"/>
      <p:bldP build="whole" bldLvl="1" animBg="1" rev="0" advAuto="0" spid="521" grpId="2"/>
      <p:bldP build="whole" bldLvl="1" animBg="1" rev="0" advAuto="0" spid="525" grpId="5"/>
      <p:bldP build="whole" bldLvl="1" animBg="1" rev="0" advAuto="0" spid="526" grpId="6"/>
      <p:bldP build="whole" bldLvl="1" animBg="1" rev="0" advAuto="0" spid="52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685800" y="1192212"/>
            <a:ext cx="68580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4. Qu’est-ce qu’on met dans la bouillabaisse? </a:t>
            </a:r>
          </a:p>
        </p:txBody>
      </p:sp>
      <p:sp>
        <p:nvSpPr>
          <p:cNvPr id="529" name="Shape 529"/>
          <p:cNvSpPr/>
          <p:nvPr/>
        </p:nvSpPr>
        <p:spPr>
          <a:xfrm>
            <a:off x="1066800" y="1631950"/>
            <a:ext cx="63246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On met du poisson, des tomates,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des oignons, de l’ail et du pain.</a:t>
            </a:r>
          </a:p>
        </p:txBody>
      </p:sp>
      <p:sp>
        <p:nvSpPr>
          <p:cNvPr id="530" name="Shape 530"/>
          <p:cNvSpPr/>
          <p:nvPr/>
        </p:nvSpPr>
        <p:spPr>
          <a:xfrm>
            <a:off x="1828800" y="428625"/>
            <a:ext cx="3276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Vous avez compris?</a:t>
            </a:r>
            <a:r>
              <a:rPr b="0"/>
              <a:t> </a:t>
            </a:r>
          </a:p>
        </p:txBody>
      </p:sp>
      <p:sp>
        <p:nvSpPr>
          <p:cNvPr id="531" name="Shape 531"/>
          <p:cNvSpPr/>
          <p:nvPr/>
        </p:nvSpPr>
        <p:spPr>
          <a:xfrm>
            <a:off x="685800" y="2597150"/>
            <a:ext cx="6781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5. Marseille est sur la mer Méditerranée ou </a:t>
            </a:r>
          </a:p>
          <a:p>
            <a:pPr>
              <a:defRPr b="1" sz="2400"/>
            </a:pPr>
            <a:r>
              <a:t>    sur l’océan Atlantique?</a:t>
            </a:r>
            <a:r>
              <a:rPr b="0"/>
              <a:t> </a:t>
            </a:r>
          </a:p>
        </p:txBody>
      </p:sp>
      <p:sp>
        <p:nvSpPr>
          <p:cNvPr id="532" name="Shape 532"/>
          <p:cNvSpPr/>
          <p:nvPr/>
        </p:nvSpPr>
        <p:spPr>
          <a:xfrm>
            <a:off x="1066800" y="3413125"/>
            <a:ext cx="6934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Marseille est sur la mer </a:t>
            </a:r>
            <a:r>
              <a:t>Méditerranée.</a:t>
            </a:r>
          </a:p>
        </p:txBody>
      </p:sp>
      <p:sp>
        <p:nvSpPr>
          <p:cNvPr id="533" name="Shape 533"/>
          <p:cNvSpPr/>
          <p:nvPr/>
        </p:nvSpPr>
        <p:spPr>
          <a:xfrm>
            <a:off x="685800" y="4019550"/>
            <a:ext cx="6096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6. Quand est-ce que Serge fera une </a:t>
            </a:r>
          </a:p>
          <a:p>
            <a:pPr>
              <a:defRPr b="1" sz="2400"/>
            </a:pPr>
            <a:r>
              <a:t>    bouillabaisse?</a:t>
            </a:r>
          </a:p>
        </p:txBody>
      </p:sp>
      <p:sp>
        <p:nvSpPr>
          <p:cNvPr id="534" name="Shape 534"/>
          <p:cNvSpPr/>
          <p:nvPr/>
        </p:nvSpPr>
        <p:spPr>
          <a:xfrm>
            <a:off x="1066800" y="4835525"/>
            <a:ext cx="6019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CC00"/>
                </a:solidFill>
              </a:defRPr>
            </a:pPr>
            <a:r>
              <a:t>Answer: Serge fera une bouillabaisse la </a:t>
            </a:r>
          </a:p>
          <a:p>
            <a:pPr>
              <a:defRPr b="1" sz="2400">
                <a:solidFill>
                  <a:srgbClr val="FFCC00"/>
                </a:solidFill>
              </a:defRPr>
            </a:pPr>
            <a:r>
              <a:t>               semaine prochaine.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4"/>
      <p:bldP build="whole" bldLvl="1" animBg="1" rev="0" advAuto="0" spid="528" grpId="1"/>
      <p:bldP build="whole" bldLvl="1" animBg="1" rev="0" advAuto="0" spid="533" grpId="5"/>
      <p:bldP build="whole" bldLvl="1" animBg="1" rev="0" advAuto="0" spid="534" grpId="6"/>
      <p:bldP build="whole" bldLvl="1" animBg="1" rev="0" advAuto="0" spid="529" grpId="2"/>
      <p:bldP build="whole" bldLvl="1" animBg="1" rev="0" advAuto="0" spid="531" grpId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1828800" y="542925"/>
            <a:ext cx="1905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On parle super bien!</a:t>
            </a:r>
          </a:p>
        </p:txBody>
      </p:sp>
      <p:sp>
        <p:nvSpPr>
          <p:cNvPr id="537" name="Shape 537"/>
          <p:cNvSpPr/>
          <p:nvPr/>
        </p:nvSpPr>
        <p:spPr>
          <a:xfrm>
            <a:off x="685800" y="1524000"/>
            <a:ext cx="2819400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Tell all you can about this illustration.</a:t>
            </a:r>
          </a:p>
        </p:txBody>
      </p:sp>
      <p:pic>
        <p:nvPicPr>
          <p:cNvPr id="538" name="im 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3837" y="457200"/>
            <a:ext cx="4214813" cy="505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2208212" y="363537"/>
            <a:ext cx="35146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Picture Sequence</a:t>
            </a:r>
          </a:p>
        </p:txBody>
      </p:sp>
      <p:sp>
        <p:nvSpPr>
          <p:cNvPr id="541" name="Shape 541"/>
          <p:cNvSpPr/>
          <p:nvPr/>
        </p:nvSpPr>
        <p:spPr>
          <a:xfrm>
            <a:off x="685800" y="1219200"/>
            <a:ext cx="76200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Use pictures from the image bank as cues to tell a story.</a:t>
            </a:r>
          </a:p>
        </p:txBody>
      </p:sp>
      <p:sp>
        <p:nvSpPr>
          <p:cNvPr id="542" name="Shape 542"/>
          <p:cNvSpPr/>
          <p:nvPr/>
        </p:nvSpPr>
        <p:spPr>
          <a:xfrm>
            <a:off x="1066800" y="22860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Shape 543"/>
          <p:cNvSpPr/>
          <p:nvPr/>
        </p:nvSpPr>
        <p:spPr>
          <a:xfrm>
            <a:off x="4724400" y="22860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Shape 544"/>
          <p:cNvSpPr/>
          <p:nvPr/>
        </p:nvSpPr>
        <p:spPr>
          <a:xfrm>
            <a:off x="1066800" y="41148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Shape 545"/>
          <p:cNvSpPr/>
          <p:nvPr/>
        </p:nvSpPr>
        <p:spPr>
          <a:xfrm>
            <a:off x="4724400" y="41148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46" name="HINT-FRENCH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1752600"/>
            <a:ext cx="1104900" cy="34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685800" y="1447800"/>
            <a:ext cx="4495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Identifying some kitchen appliances and utensils </a:t>
            </a:r>
          </a:p>
        </p:txBody>
      </p:sp>
      <p:sp>
        <p:nvSpPr>
          <p:cNvPr id="549" name="Shape 549"/>
          <p:cNvSpPr/>
          <p:nvPr/>
        </p:nvSpPr>
        <p:spPr>
          <a:xfrm>
            <a:off x="1155700" y="2566987"/>
            <a:ext cx="18236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cuisine</a:t>
            </a:r>
            <a:r>
              <a:rPr b="0"/>
              <a:t> </a:t>
            </a:r>
          </a:p>
        </p:txBody>
      </p:sp>
      <p:sp>
        <p:nvSpPr>
          <p:cNvPr id="550" name="Shape 550"/>
          <p:cNvSpPr/>
          <p:nvPr/>
        </p:nvSpPr>
        <p:spPr>
          <a:xfrm>
            <a:off x="5505450" y="2566987"/>
            <a:ext cx="19812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the kitchen</a:t>
            </a:r>
          </a:p>
        </p:txBody>
      </p:sp>
      <p:sp>
        <p:nvSpPr>
          <p:cNvPr id="551" name="Shape 551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552" name="Shape 552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  <p:sp>
        <p:nvSpPr>
          <p:cNvPr id="553" name="Shape 553"/>
          <p:cNvSpPr/>
          <p:nvPr/>
        </p:nvSpPr>
        <p:spPr>
          <a:xfrm>
            <a:off x="1162050" y="3052762"/>
            <a:ext cx="25942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cuisinière </a:t>
            </a:r>
          </a:p>
        </p:txBody>
      </p:sp>
      <p:sp>
        <p:nvSpPr>
          <p:cNvPr id="554" name="Shape 554"/>
          <p:cNvSpPr/>
          <p:nvPr/>
        </p:nvSpPr>
        <p:spPr>
          <a:xfrm>
            <a:off x="5511800" y="3052762"/>
            <a:ext cx="13296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stove</a:t>
            </a:r>
          </a:p>
        </p:txBody>
      </p:sp>
      <p:sp>
        <p:nvSpPr>
          <p:cNvPr id="555" name="Shape 555"/>
          <p:cNvSpPr/>
          <p:nvPr/>
        </p:nvSpPr>
        <p:spPr>
          <a:xfrm>
            <a:off x="1168400" y="3538537"/>
            <a:ext cx="29885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congé(lateur) </a:t>
            </a:r>
          </a:p>
        </p:txBody>
      </p:sp>
      <p:sp>
        <p:nvSpPr>
          <p:cNvPr id="556" name="Shape 556"/>
          <p:cNvSpPr/>
          <p:nvPr/>
        </p:nvSpPr>
        <p:spPr>
          <a:xfrm>
            <a:off x="5518150" y="3538537"/>
            <a:ext cx="15669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freezer</a:t>
            </a:r>
          </a:p>
        </p:txBody>
      </p:sp>
      <p:sp>
        <p:nvSpPr>
          <p:cNvPr id="557" name="Shape 557"/>
          <p:cNvSpPr/>
          <p:nvPr/>
        </p:nvSpPr>
        <p:spPr>
          <a:xfrm>
            <a:off x="1174750" y="4024312"/>
            <a:ext cx="3016250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un réfrigérateur, </a:t>
            </a:r>
          </a:p>
          <a:p>
            <a:pPr>
              <a:defRPr b="1" sz="2800"/>
            </a:pPr>
            <a:r>
              <a:t>   un frigidaire, </a:t>
            </a:r>
          </a:p>
          <a:p>
            <a:pPr>
              <a:defRPr b="1" sz="2800"/>
            </a:pPr>
            <a:r>
              <a:t>   un frigo </a:t>
            </a:r>
          </a:p>
        </p:txBody>
      </p:sp>
      <p:sp>
        <p:nvSpPr>
          <p:cNvPr id="558" name="Shape 558"/>
          <p:cNvSpPr/>
          <p:nvPr/>
        </p:nvSpPr>
        <p:spPr>
          <a:xfrm>
            <a:off x="5524500" y="4038600"/>
            <a:ext cx="23176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refrigerator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3" grpId="3"/>
      <p:bldP build="whole" bldLvl="1" animBg="1" rev="0" advAuto="0" spid="554" grpId="4"/>
      <p:bldP build="whole" bldLvl="1" animBg="1" rev="0" advAuto="0" spid="558" grpId="8"/>
      <p:bldP build="whole" bldLvl="1" animBg="1" rev="0" advAuto="0" spid="557" grpId="7"/>
      <p:bldP build="whole" bldLvl="1" animBg="1" rev="0" advAuto="0" spid="556" grpId="6"/>
      <p:bldP build="whole" bldLvl="1" animBg="1" rev="0" advAuto="0" spid="555" grpId="5"/>
      <p:bldP build="whole" bldLvl="1" animBg="1" rev="0" advAuto="0" spid="549" grpId="1"/>
      <p:bldP build="whole" bldLvl="1" animBg="1" rev="0" advAuto="0" spid="550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685800" y="1447800"/>
            <a:ext cx="4495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Identifying some kitchen appliances and utensils </a:t>
            </a:r>
          </a:p>
        </p:txBody>
      </p:sp>
      <p:sp>
        <p:nvSpPr>
          <p:cNvPr id="561" name="Shape 561"/>
          <p:cNvSpPr/>
          <p:nvPr/>
        </p:nvSpPr>
        <p:spPr>
          <a:xfrm>
            <a:off x="1155700" y="2525712"/>
            <a:ext cx="3166676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four</a:t>
            </a:r>
          </a:p>
          <a:p>
            <a:pPr>
              <a:defRPr b="1" sz="2800"/>
            </a:pPr>
            <a:r>
              <a:t>   (à micro-ondes) </a:t>
            </a:r>
          </a:p>
        </p:txBody>
      </p:sp>
      <p:sp>
        <p:nvSpPr>
          <p:cNvPr id="562" name="Shape 562"/>
          <p:cNvSpPr/>
          <p:nvPr/>
        </p:nvSpPr>
        <p:spPr>
          <a:xfrm>
            <a:off x="5505450" y="2528887"/>
            <a:ext cx="272415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/>
            </a:pPr>
            <a:r>
              <a:t>an oven, </a:t>
            </a:r>
          </a:p>
          <a:p>
            <a:pPr>
              <a:defRPr b="1" i="1" sz="2800"/>
            </a:pPr>
            <a:r>
              <a:t>   a microwave</a:t>
            </a:r>
          </a:p>
        </p:txBody>
      </p:sp>
      <p:sp>
        <p:nvSpPr>
          <p:cNvPr id="563" name="Shape 563"/>
          <p:cNvSpPr/>
          <p:nvPr/>
        </p:nvSpPr>
        <p:spPr>
          <a:xfrm>
            <a:off x="1162050" y="3451225"/>
            <a:ext cx="186269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poêle</a:t>
            </a:r>
            <a:r>
              <a:rPr b="0"/>
              <a:t> </a:t>
            </a:r>
          </a:p>
        </p:txBody>
      </p:sp>
      <p:sp>
        <p:nvSpPr>
          <p:cNvPr id="564" name="Shape 564"/>
          <p:cNvSpPr/>
          <p:nvPr/>
        </p:nvSpPr>
        <p:spPr>
          <a:xfrm>
            <a:off x="5511800" y="3451225"/>
            <a:ext cx="21194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frying pan</a:t>
            </a:r>
          </a:p>
        </p:txBody>
      </p:sp>
      <p:sp>
        <p:nvSpPr>
          <p:cNvPr id="565" name="Shape 565"/>
          <p:cNvSpPr/>
          <p:nvPr/>
        </p:nvSpPr>
        <p:spPr>
          <a:xfrm>
            <a:off x="1168400" y="3937000"/>
            <a:ext cx="257493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casserole</a:t>
            </a:r>
            <a:r>
              <a:rPr b="0"/>
              <a:t> </a:t>
            </a:r>
          </a:p>
        </p:txBody>
      </p:sp>
      <p:sp>
        <p:nvSpPr>
          <p:cNvPr id="566" name="Shape 566"/>
          <p:cNvSpPr/>
          <p:nvPr/>
        </p:nvSpPr>
        <p:spPr>
          <a:xfrm>
            <a:off x="5518150" y="3937000"/>
            <a:ext cx="95355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pot</a:t>
            </a:r>
          </a:p>
        </p:txBody>
      </p:sp>
      <p:sp>
        <p:nvSpPr>
          <p:cNvPr id="567" name="Shape 567"/>
          <p:cNvSpPr/>
          <p:nvPr/>
        </p:nvSpPr>
        <p:spPr>
          <a:xfrm>
            <a:off x="1174750" y="4422775"/>
            <a:ext cx="24066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un couvercle</a:t>
            </a:r>
            <a:r>
              <a:rPr b="0"/>
              <a:t> </a:t>
            </a:r>
          </a:p>
        </p:txBody>
      </p:sp>
      <p:sp>
        <p:nvSpPr>
          <p:cNvPr id="568" name="Shape 568"/>
          <p:cNvSpPr/>
          <p:nvPr/>
        </p:nvSpPr>
        <p:spPr>
          <a:xfrm>
            <a:off x="5524500" y="4441825"/>
            <a:ext cx="81551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lid</a:t>
            </a:r>
          </a:p>
        </p:txBody>
      </p:sp>
      <p:sp>
        <p:nvSpPr>
          <p:cNvPr id="569" name="Shape 569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570" name="Shape 570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8" grpId="8"/>
      <p:bldP build="whole" bldLvl="1" animBg="1" rev="0" advAuto="0" spid="563" grpId="3"/>
      <p:bldP build="whole" bldLvl="1" animBg="1" rev="0" advAuto="0" spid="562" grpId="2"/>
      <p:bldP build="whole" bldLvl="1" animBg="1" rev="0" advAuto="0" spid="564" grpId="4"/>
      <p:bldP build="whole" bldLvl="1" animBg="1" rev="0" advAuto="0" spid="566" grpId="6"/>
      <p:bldP build="whole" bldLvl="1" animBg="1" rev="0" advAuto="0" spid="561" grpId="1"/>
      <p:bldP build="whole" bldLvl="1" animBg="1" rev="0" advAuto="0" spid="567" grpId="7"/>
      <p:bldP build="whole" bldLvl="1" animBg="1" rev="0" advAuto="0" spid="565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/>
          <p:cNvGrpSpPr/>
          <p:nvPr/>
        </p:nvGrpSpPr>
        <p:grpSpPr>
          <a:xfrm>
            <a:off x="1752600" y="1219200"/>
            <a:ext cx="5638800" cy="4152900"/>
            <a:chOff x="0" y="0"/>
            <a:chExt cx="5638800" cy="4152900"/>
          </a:xfrm>
        </p:grpSpPr>
        <p:pic>
          <p:nvPicPr>
            <p:cNvPr id="73" name="im 03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38800" cy="415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" name="Shape 74"/>
            <p:cNvSpPr/>
            <p:nvPr/>
          </p:nvSpPr>
          <p:spPr>
            <a:xfrm>
              <a:off x="1676400" y="622299"/>
              <a:ext cx="838200" cy="5334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3290887" y="636587"/>
              <a:ext cx="609601" cy="838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" name="Shape 76"/>
            <p:cNvSpPr/>
            <p:nvPr/>
          </p:nvSpPr>
          <p:spPr>
            <a:xfrm>
              <a:off x="4191000" y="2432050"/>
              <a:ext cx="0" cy="838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" name="Shape 77"/>
            <p:cNvSpPr/>
            <p:nvPr/>
          </p:nvSpPr>
          <p:spPr>
            <a:xfrm flipV="1">
              <a:off x="471487" y="1960562"/>
              <a:ext cx="1066801" cy="914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" name="Shape 78"/>
            <p:cNvSpPr/>
            <p:nvPr/>
          </p:nvSpPr>
          <p:spPr>
            <a:xfrm flipV="1">
              <a:off x="1890712" y="2784474"/>
              <a:ext cx="1" cy="7620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" name="Shape 79"/>
            <p:cNvSpPr/>
            <p:nvPr/>
          </p:nvSpPr>
          <p:spPr>
            <a:xfrm flipV="1">
              <a:off x="2909887" y="2465387"/>
              <a:ext cx="1" cy="1295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1" name="Shape 81"/>
          <p:cNvSpPr/>
          <p:nvPr/>
        </p:nvSpPr>
        <p:spPr>
          <a:xfrm>
            <a:off x="3781425" y="1412875"/>
            <a:ext cx="17240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Des légumes </a:t>
            </a:r>
          </a:p>
        </p:txBody>
      </p:sp>
      <p:sp>
        <p:nvSpPr>
          <p:cNvPr id="82" name="Shape 82"/>
          <p:cNvSpPr/>
          <p:nvPr/>
        </p:nvSpPr>
        <p:spPr>
          <a:xfrm>
            <a:off x="1843087" y="1700212"/>
            <a:ext cx="1404938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poivron rouge </a:t>
            </a:r>
          </a:p>
        </p:txBody>
      </p:sp>
      <p:sp>
        <p:nvSpPr>
          <p:cNvPr id="83" name="Shape 83"/>
          <p:cNvSpPr/>
          <p:nvPr/>
        </p:nvSpPr>
        <p:spPr>
          <a:xfrm>
            <a:off x="5772150" y="1568450"/>
            <a:ext cx="1600200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champignon </a:t>
            </a:r>
          </a:p>
        </p:txBody>
      </p:sp>
      <p:sp>
        <p:nvSpPr>
          <p:cNvPr id="84" name="Shape 84"/>
          <p:cNvSpPr/>
          <p:nvPr/>
        </p:nvSpPr>
        <p:spPr>
          <a:xfrm>
            <a:off x="1847850" y="4168775"/>
            <a:ext cx="1490663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une pomme de terre </a:t>
            </a:r>
          </a:p>
        </p:txBody>
      </p:sp>
      <p:sp>
        <p:nvSpPr>
          <p:cNvPr id="85" name="Shape 85"/>
          <p:cNvSpPr/>
          <p:nvPr/>
        </p:nvSpPr>
        <p:spPr>
          <a:xfrm>
            <a:off x="1784350" y="4991100"/>
            <a:ext cx="26193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des haricots verts </a:t>
            </a:r>
          </a:p>
        </p:txBody>
      </p:sp>
      <p:sp>
        <p:nvSpPr>
          <p:cNvPr id="86" name="Shape 86"/>
          <p:cNvSpPr/>
          <p:nvPr/>
        </p:nvSpPr>
        <p:spPr>
          <a:xfrm>
            <a:off x="4738687" y="4940300"/>
            <a:ext cx="2133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des gousses d’ail </a:t>
            </a:r>
          </a:p>
        </p:txBody>
      </p:sp>
      <p:sp>
        <p:nvSpPr>
          <p:cNvPr id="87" name="Shape 87"/>
          <p:cNvSpPr/>
          <p:nvPr/>
        </p:nvSpPr>
        <p:spPr>
          <a:xfrm>
            <a:off x="6019800" y="4460875"/>
            <a:ext cx="1295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un oignon </a:t>
            </a:r>
          </a:p>
        </p:txBody>
      </p:sp>
      <p:pic>
        <p:nvPicPr>
          <p:cNvPr id="88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6637" y="1423987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2300" y="1709737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1601787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625" y="3979862"/>
            <a:ext cx="2667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9962" y="4765675"/>
            <a:ext cx="266701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8662" y="4973637"/>
            <a:ext cx="266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9775" y="4491037"/>
            <a:ext cx="266700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812925" y="457200"/>
            <a:ext cx="206926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Des aliments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6"/>
      <p:bldP build="whole" bldLvl="1" animBg="1" rev="0" advAuto="0" spid="93" grpId="11"/>
      <p:bldP build="whole" bldLvl="1" animBg="1" rev="0" advAuto="0" spid="91" grpId="7"/>
      <p:bldP build="whole" bldLvl="1" animBg="1" rev="0" advAuto="0" spid="94" grpId="13"/>
      <p:bldP build="whole" bldLvl="1" animBg="1" rev="0" advAuto="0" spid="89" grpId="3"/>
      <p:bldP build="whole" bldLvl="1" animBg="1" rev="0" advAuto="0" spid="92" grpId="9"/>
      <p:bldP build="whole" bldLvl="1" animBg="1" rev="0" advAuto="0" spid="86" grpId="12"/>
      <p:bldP build="whole" bldLvl="1" animBg="1" rev="0" advAuto="0" spid="85" grpId="10"/>
      <p:bldP build="whole" bldLvl="1" animBg="1" rev="0" advAuto="0" spid="81" grpId="2"/>
      <p:bldP build="whole" bldLvl="1" animBg="1" rev="0" advAuto="0" spid="88" grpId="1"/>
      <p:bldP build="whole" bldLvl="1" animBg="1" rev="0" advAuto="0" spid="82" grpId="4"/>
      <p:bldP build="whole" bldLvl="1" animBg="1" rev="0" advAuto="0" spid="87" grpId="14"/>
      <p:bldP build="whole" bldLvl="1" animBg="1" rev="0" advAuto="0" spid="90" grpId="5"/>
      <p:bldP build="whole" bldLvl="1" animBg="1" rev="0" advAuto="0" spid="84" grpId="8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>
            <a:off x="685800" y="1600200"/>
            <a:ext cx="7162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Talking about some cooking procedures</a:t>
            </a:r>
            <a:r>
              <a:rPr b="0"/>
              <a:t> </a:t>
            </a:r>
          </a:p>
        </p:txBody>
      </p:sp>
      <p:sp>
        <p:nvSpPr>
          <p:cNvPr id="573" name="Shape 573"/>
          <p:cNvSpPr/>
          <p:nvPr/>
        </p:nvSpPr>
        <p:spPr>
          <a:xfrm>
            <a:off x="1155699" y="2193925"/>
            <a:ext cx="26735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faire la cuisine</a:t>
            </a:r>
            <a:r>
              <a:rPr b="0"/>
              <a:t> </a:t>
            </a:r>
          </a:p>
        </p:txBody>
      </p:sp>
      <p:sp>
        <p:nvSpPr>
          <p:cNvPr id="574" name="Shape 574"/>
          <p:cNvSpPr/>
          <p:nvPr/>
        </p:nvSpPr>
        <p:spPr>
          <a:xfrm>
            <a:off x="4852987" y="2193925"/>
            <a:ext cx="136853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cook</a:t>
            </a:r>
          </a:p>
        </p:txBody>
      </p:sp>
      <p:sp>
        <p:nvSpPr>
          <p:cNvPr id="575" name="Shape 575"/>
          <p:cNvSpPr/>
          <p:nvPr/>
        </p:nvSpPr>
        <p:spPr>
          <a:xfrm>
            <a:off x="1157287" y="2681287"/>
            <a:ext cx="19028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faire cuire</a:t>
            </a:r>
            <a:r>
              <a:rPr b="0"/>
              <a:t> </a:t>
            </a:r>
          </a:p>
        </p:txBody>
      </p:sp>
      <p:sp>
        <p:nvSpPr>
          <p:cNvPr id="576" name="Shape 576"/>
          <p:cNvSpPr/>
          <p:nvPr/>
        </p:nvSpPr>
        <p:spPr>
          <a:xfrm>
            <a:off x="4854575" y="2681287"/>
            <a:ext cx="32651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cook something</a:t>
            </a:r>
          </a:p>
        </p:txBody>
      </p:sp>
      <p:sp>
        <p:nvSpPr>
          <p:cNvPr id="577" name="Shape 577"/>
          <p:cNvSpPr/>
          <p:nvPr/>
        </p:nvSpPr>
        <p:spPr>
          <a:xfrm>
            <a:off x="1158875" y="3168650"/>
            <a:ext cx="223808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faire bouillir </a:t>
            </a:r>
          </a:p>
        </p:txBody>
      </p:sp>
      <p:sp>
        <p:nvSpPr>
          <p:cNvPr id="578" name="Shape 578"/>
          <p:cNvSpPr/>
          <p:nvPr/>
        </p:nvSpPr>
        <p:spPr>
          <a:xfrm>
            <a:off x="4856162" y="3168650"/>
            <a:ext cx="117059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boil</a:t>
            </a:r>
          </a:p>
        </p:txBody>
      </p:sp>
      <p:sp>
        <p:nvSpPr>
          <p:cNvPr id="579" name="Shape 579"/>
          <p:cNvSpPr/>
          <p:nvPr/>
        </p:nvSpPr>
        <p:spPr>
          <a:xfrm>
            <a:off x="1160462" y="3656012"/>
            <a:ext cx="16850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éplucher </a:t>
            </a:r>
          </a:p>
        </p:txBody>
      </p:sp>
      <p:sp>
        <p:nvSpPr>
          <p:cNvPr id="580" name="Shape 580"/>
          <p:cNvSpPr/>
          <p:nvPr/>
        </p:nvSpPr>
        <p:spPr>
          <a:xfrm>
            <a:off x="4857750" y="3656012"/>
            <a:ext cx="125011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peel</a:t>
            </a:r>
          </a:p>
        </p:txBody>
      </p:sp>
      <p:sp>
        <p:nvSpPr>
          <p:cNvPr id="581" name="Shape 581"/>
          <p:cNvSpPr/>
          <p:nvPr/>
        </p:nvSpPr>
        <p:spPr>
          <a:xfrm>
            <a:off x="1162049" y="4143375"/>
            <a:ext cx="136905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hacher </a:t>
            </a:r>
          </a:p>
        </p:txBody>
      </p:sp>
      <p:sp>
        <p:nvSpPr>
          <p:cNvPr id="582" name="Shape 582"/>
          <p:cNvSpPr/>
          <p:nvPr/>
        </p:nvSpPr>
        <p:spPr>
          <a:xfrm>
            <a:off x="4859337" y="4143375"/>
            <a:ext cx="14273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grind</a:t>
            </a:r>
          </a:p>
        </p:txBody>
      </p:sp>
      <p:sp>
        <p:nvSpPr>
          <p:cNvPr id="583" name="Shape 583"/>
          <p:cNvSpPr/>
          <p:nvPr/>
        </p:nvSpPr>
        <p:spPr>
          <a:xfrm>
            <a:off x="1163637" y="4630737"/>
            <a:ext cx="13885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couper </a:t>
            </a:r>
          </a:p>
        </p:txBody>
      </p:sp>
      <p:sp>
        <p:nvSpPr>
          <p:cNvPr id="584" name="Shape 584"/>
          <p:cNvSpPr/>
          <p:nvPr/>
        </p:nvSpPr>
        <p:spPr>
          <a:xfrm>
            <a:off x="4860924" y="4630737"/>
            <a:ext cx="107197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cut</a:t>
            </a:r>
          </a:p>
        </p:txBody>
      </p:sp>
      <p:sp>
        <p:nvSpPr>
          <p:cNvPr id="585" name="Shape 585"/>
          <p:cNvSpPr/>
          <p:nvPr/>
        </p:nvSpPr>
        <p:spPr>
          <a:xfrm>
            <a:off x="1165225" y="5118100"/>
            <a:ext cx="109245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râper </a:t>
            </a:r>
          </a:p>
        </p:txBody>
      </p:sp>
      <p:sp>
        <p:nvSpPr>
          <p:cNvPr id="586" name="Shape 586"/>
          <p:cNvSpPr/>
          <p:nvPr/>
        </p:nvSpPr>
        <p:spPr>
          <a:xfrm>
            <a:off x="4862512" y="5118100"/>
            <a:ext cx="30084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shred, to grate</a:t>
            </a:r>
          </a:p>
        </p:txBody>
      </p:sp>
      <p:sp>
        <p:nvSpPr>
          <p:cNvPr id="587" name="Shape 587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588" name="Shape 588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5" grpId="3"/>
      <p:bldP build="whole" bldLvl="1" animBg="1" rev="0" advAuto="0" spid="576" grpId="4"/>
      <p:bldP build="whole" bldLvl="1" animBg="1" rev="0" advAuto="0" spid="579" grpId="7"/>
      <p:bldP build="whole" bldLvl="1" animBg="1" rev="0" advAuto="0" spid="585" grpId="13"/>
      <p:bldP build="whole" bldLvl="1" animBg="1" rev="0" advAuto="0" spid="582" grpId="10"/>
      <p:bldP build="whole" bldLvl="1" animBg="1" rev="0" advAuto="0" spid="580" grpId="8"/>
      <p:bldP build="whole" bldLvl="1" animBg="1" rev="0" advAuto="0" spid="573" grpId="1"/>
      <p:bldP build="whole" bldLvl="1" animBg="1" rev="0" advAuto="0" spid="584" grpId="12"/>
      <p:bldP build="whole" bldLvl="1" animBg="1" rev="0" advAuto="0" spid="577" grpId="5"/>
      <p:bldP build="whole" bldLvl="1" animBg="1" rev="0" advAuto="0" spid="574" grpId="2"/>
      <p:bldP build="whole" bldLvl="1" animBg="1" rev="0" advAuto="0" spid="581" grpId="9"/>
      <p:bldP build="whole" bldLvl="1" animBg="1" rev="0" advAuto="0" spid="583" grpId="11"/>
      <p:bldP build="whole" bldLvl="1" animBg="1" rev="0" advAuto="0" spid="586" grpId="14"/>
      <p:bldP build="whole" bldLvl="1" animBg="1" rev="0" advAuto="0" spid="578" grpId="6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/>
        </p:nvSpPr>
        <p:spPr>
          <a:xfrm>
            <a:off x="685800" y="1600200"/>
            <a:ext cx="7162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Talking about some cooking procedures</a:t>
            </a:r>
            <a:r>
              <a:rPr b="0"/>
              <a:t> </a:t>
            </a:r>
          </a:p>
        </p:txBody>
      </p:sp>
      <p:sp>
        <p:nvSpPr>
          <p:cNvPr id="591" name="Shape 591"/>
          <p:cNvSpPr/>
          <p:nvPr/>
        </p:nvSpPr>
        <p:spPr>
          <a:xfrm>
            <a:off x="1155700" y="2193925"/>
            <a:ext cx="138850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ajouter </a:t>
            </a:r>
          </a:p>
        </p:txBody>
      </p:sp>
      <p:sp>
        <p:nvSpPr>
          <p:cNvPr id="592" name="Shape 592"/>
          <p:cNvSpPr/>
          <p:nvPr/>
        </p:nvSpPr>
        <p:spPr>
          <a:xfrm>
            <a:off x="4852987" y="2193925"/>
            <a:ext cx="117076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add</a:t>
            </a:r>
          </a:p>
        </p:txBody>
      </p:sp>
      <p:sp>
        <p:nvSpPr>
          <p:cNvPr id="593" name="Shape 593"/>
          <p:cNvSpPr/>
          <p:nvPr/>
        </p:nvSpPr>
        <p:spPr>
          <a:xfrm>
            <a:off x="1157287" y="2681287"/>
            <a:ext cx="140864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remuer </a:t>
            </a:r>
          </a:p>
        </p:txBody>
      </p:sp>
      <p:sp>
        <p:nvSpPr>
          <p:cNvPr id="594" name="Shape 594"/>
          <p:cNvSpPr/>
          <p:nvPr/>
        </p:nvSpPr>
        <p:spPr>
          <a:xfrm>
            <a:off x="4854575" y="2681287"/>
            <a:ext cx="10919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stir</a:t>
            </a:r>
          </a:p>
        </p:txBody>
      </p:sp>
      <p:sp>
        <p:nvSpPr>
          <p:cNvPr id="595" name="Shape 595"/>
          <p:cNvSpPr/>
          <p:nvPr/>
        </p:nvSpPr>
        <p:spPr>
          <a:xfrm>
            <a:off x="1158875" y="3168650"/>
            <a:ext cx="127077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verser</a:t>
            </a:r>
            <a:r>
              <a:rPr b="0"/>
              <a:t> </a:t>
            </a:r>
          </a:p>
        </p:txBody>
      </p:sp>
      <p:sp>
        <p:nvSpPr>
          <p:cNvPr id="596" name="Shape 596"/>
          <p:cNvSpPr/>
          <p:nvPr/>
        </p:nvSpPr>
        <p:spPr>
          <a:xfrm>
            <a:off x="4856162" y="3168650"/>
            <a:ext cx="1328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pour</a:t>
            </a:r>
          </a:p>
        </p:txBody>
      </p:sp>
      <p:sp>
        <p:nvSpPr>
          <p:cNvPr id="597" name="Shape 597"/>
          <p:cNvSpPr/>
          <p:nvPr/>
        </p:nvSpPr>
        <p:spPr>
          <a:xfrm>
            <a:off x="1160462" y="3656012"/>
            <a:ext cx="23170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rondelle</a:t>
            </a:r>
            <a:r>
              <a:rPr b="0"/>
              <a:t> </a:t>
            </a:r>
          </a:p>
        </p:txBody>
      </p:sp>
      <p:sp>
        <p:nvSpPr>
          <p:cNvPr id="598" name="Shape 598"/>
          <p:cNvSpPr/>
          <p:nvPr/>
        </p:nvSpPr>
        <p:spPr>
          <a:xfrm>
            <a:off x="4857750" y="3656012"/>
            <a:ext cx="23573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ring, a slice</a:t>
            </a:r>
          </a:p>
        </p:txBody>
      </p:sp>
      <p:sp>
        <p:nvSpPr>
          <p:cNvPr id="599" name="Shape 599"/>
          <p:cNvSpPr/>
          <p:nvPr/>
        </p:nvSpPr>
        <p:spPr>
          <a:xfrm>
            <a:off x="1162049" y="4143375"/>
            <a:ext cx="221846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morceau</a:t>
            </a:r>
            <a:r>
              <a:rPr b="0"/>
              <a:t> </a:t>
            </a:r>
          </a:p>
        </p:txBody>
      </p:sp>
      <p:sp>
        <p:nvSpPr>
          <p:cNvPr id="600" name="Shape 600"/>
          <p:cNvSpPr/>
          <p:nvPr/>
        </p:nvSpPr>
        <p:spPr>
          <a:xfrm>
            <a:off x="4859337" y="4143375"/>
            <a:ext cx="131002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piece</a:t>
            </a:r>
          </a:p>
        </p:txBody>
      </p:sp>
      <p:sp>
        <p:nvSpPr>
          <p:cNvPr id="601" name="Shape 601"/>
          <p:cNvSpPr/>
          <p:nvPr/>
        </p:nvSpPr>
        <p:spPr>
          <a:xfrm>
            <a:off x="1163637" y="4630737"/>
            <a:ext cx="210022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recette</a:t>
            </a:r>
            <a:r>
              <a:rPr b="0"/>
              <a:t> </a:t>
            </a:r>
          </a:p>
        </p:txBody>
      </p:sp>
      <p:sp>
        <p:nvSpPr>
          <p:cNvPr id="602" name="Shape 602"/>
          <p:cNvSpPr/>
          <p:nvPr/>
        </p:nvSpPr>
        <p:spPr>
          <a:xfrm>
            <a:off x="4860925" y="4630737"/>
            <a:ext cx="14484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recipe</a:t>
            </a:r>
          </a:p>
        </p:txBody>
      </p:sp>
      <p:sp>
        <p:nvSpPr>
          <p:cNvPr id="603" name="Shape 603"/>
          <p:cNvSpPr/>
          <p:nvPr/>
        </p:nvSpPr>
        <p:spPr>
          <a:xfrm>
            <a:off x="1165225" y="5118100"/>
            <a:ext cx="136836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plat</a:t>
            </a:r>
            <a:r>
              <a:rPr b="0"/>
              <a:t> </a:t>
            </a:r>
          </a:p>
        </p:txBody>
      </p:sp>
      <p:sp>
        <p:nvSpPr>
          <p:cNvPr id="604" name="Shape 604"/>
          <p:cNvSpPr/>
          <p:nvPr/>
        </p:nvSpPr>
        <p:spPr>
          <a:xfrm>
            <a:off x="4862512" y="5118100"/>
            <a:ext cx="11317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dish</a:t>
            </a:r>
          </a:p>
        </p:txBody>
      </p:sp>
      <p:sp>
        <p:nvSpPr>
          <p:cNvPr id="605" name="Shape 605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606" name="Shape 606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11"/>
      <p:bldP build="whole" bldLvl="1" animBg="1" rev="0" advAuto="0" spid="603" grpId="13"/>
      <p:bldP build="whole" bldLvl="1" animBg="1" rev="0" advAuto="0" spid="597" grpId="7"/>
      <p:bldP build="whole" bldLvl="1" animBg="1" rev="0" advAuto="0" spid="599" grpId="9"/>
      <p:bldP build="whole" bldLvl="1" animBg="1" rev="0" advAuto="0" spid="593" grpId="3"/>
      <p:bldP build="whole" bldLvl="1" animBg="1" rev="0" advAuto="0" spid="591" grpId="1"/>
      <p:bldP build="whole" bldLvl="1" animBg="1" rev="0" advAuto="0" spid="595" grpId="5"/>
      <p:bldP build="whole" bldLvl="1" animBg="1" rev="0" advAuto="0" spid="598" grpId="8"/>
      <p:bldP build="whole" bldLvl="1" animBg="1" rev="0" advAuto="0" spid="604" grpId="14"/>
      <p:bldP build="whole" bldLvl="1" animBg="1" rev="0" advAuto="0" spid="596" grpId="6"/>
      <p:bldP build="whole" bldLvl="1" animBg="1" rev="0" advAuto="0" spid="602" grpId="12"/>
      <p:bldP build="whole" bldLvl="1" animBg="1" rev="0" advAuto="0" spid="594" grpId="4"/>
      <p:bldP build="whole" bldLvl="1" animBg="1" rev="0" advAuto="0" spid="592" grpId="2"/>
      <p:bldP build="whole" bldLvl="1" animBg="1" rev="0" advAuto="0" spid="600" grpId="1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609" name="Shape 609"/>
          <p:cNvSpPr/>
          <p:nvPr/>
        </p:nvSpPr>
        <p:spPr>
          <a:xfrm>
            <a:off x="1155700" y="2147887"/>
            <a:ext cx="198111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aliment</a:t>
            </a:r>
            <a:r>
              <a:rPr b="0"/>
              <a:t> </a:t>
            </a:r>
          </a:p>
        </p:txBody>
      </p:sp>
      <p:sp>
        <p:nvSpPr>
          <p:cNvPr id="610" name="Shape 610"/>
          <p:cNvSpPr/>
          <p:nvPr/>
        </p:nvSpPr>
        <p:spPr>
          <a:xfrm>
            <a:off x="5119687" y="2147887"/>
            <a:ext cx="8742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food</a:t>
            </a:r>
          </a:p>
        </p:txBody>
      </p:sp>
      <p:sp>
        <p:nvSpPr>
          <p:cNvPr id="611" name="Shape 611"/>
          <p:cNvSpPr/>
          <p:nvPr/>
        </p:nvSpPr>
        <p:spPr>
          <a:xfrm>
            <a:off x="1157287" y="2633662"/>
            <a:ext cx="19811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légume </a:t>
            </a:r>
          </a:p>
        </p:txBody>
      </p:sp>
      <p:sp>
        <p:nvSpPr>
          <p:cNvPr id="612" name="Shape 612"/>
          <p:cNvSpPr/>
          <p:nvPr/>
        </p:nvSpPr>
        <p:spPr>
          <a:xfrm>
            <a:off x="5121275" y="2633662"/>
            <a:ext cx="20411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vegetable</a:t>
            </a:r>
          </a:p>
        </p:txBody>
      </p:sp>
      <p:sp>
        <p:nvSpPr>
          <p:cNvPr id="613" name="Shape 613"/>
          <p:cNvSpPr/>
          <p:nvPr/>
        </p:nvSpPr>
        <p:spPr>
          <a:xfrm>
            <a:off x="1158875" y="3119437"/>
            <a:ext cx="31265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poivron rouge </a:t>
            </a:r>
          </a:p>
        </p:txBody>
      </p:sp>
      <p:sp>
        <p:nvSpPr>
          <p:cNvPr id="614" name="Shape 614"/>
          <p:cNvSpPr/>
          <p:nvPr/>
        </p:nvSpPr>
        <p:spPr>
          <a:xfrm>
            <a:off x="5122862" y="3119437"/>
            <a:ext cx="22384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red pepper</a:t>
            </a:r>
          </a:p>
        </p:txBody>
      </p:sp>
      <p:sp>
        <p:nvSpPr>
          <p:cNvPr id="615" name="Shape 615"/>
          <p:cNvSpPr/>
          <p:nvPr/>
        </p:nvSpPr>
        <p:spPr>
          <a:xfrm>
            <a:off x="1160462" y="3605212"/>
            <a:ext cx="19210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oignon </a:t>
            </a:r>
          </a:p>
        </p:txBody>
      </p:sp>
      <p:sp>
        <p:nvSpPr>
          <p:cNvPr id="616" name="Shape 616"/>
          <p:cNvSpPr/>
          <p:nvPr/>
        </p:nvSpPr>
        <p:spPr>
          <a:xfrm>
            <a:off x="5124450" y="3605212"/>
            <a:ext cx="15855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onion</a:t>
            </a:r>
          </a:p>
        </p:txBody>
      </p:sp>
      <p:sp>
        <p:nvSpPr>
          <p:cNvPr id="617" name="Shape 617"/>
          <p:cNvSpPr/>
          <p:nvPr/>
        </p:nvSpPr>
        <p:spPr>
          <a:xfrm>
            <a:off x="1162050" y="4090987"/>
            <a:ext cx="29890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gousse d’ail </a:t>
            </a:r>
          </a:p>
        </p:txBody>
      </p:sp>
      <p:sp>
        <p:nvSpPr>
          <p:cNvPr id="618" name="Shape 618"/>
          <p:cNvSpPr/>
          <p:nvPr/>
        </p:nvSpPr>
        <p:spPr>
          <a:xfrm>
            <a:off x="5126037" y="4090987"/>
            <a:ext cx="279197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clove of garlic</a:t>
            </a:r>
          </a:p>
        </p:txBody>
      </p:sp>
      <p:sp>
        <p:nvSpPr>
          <p:cNvPr id="619" name="Shape 619"/>
          <p:cNvSpPr/>
          <p:nvPr/>
        </p:nvSpPr>
        <p:spPr>
          <a:xfrm>
            <a:off x="1163637" y="4576762"/>
            <a:ext cx="284997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champignon </a:t>
            </a:r>
          </a:p>
        </p:txBody>
      </p:sp>
      <p:sp>
        <p:nvSpPr>
          <p:cNvPr id="620" name="Shape 620"/>
          <p:cNvSpPr/>
          <p:nvPr/>
        </p:nvSpPr>
        <p:spPr>
          <a:xfrm>
            <a:off x="5127625" y="4576762"/>
            <a:ext cx="22380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mushroom</a:t>
            </a:r>
          </a:p>
        </p:txBody>
      </p:sp>
      <p:sp>
        <p:nvSpPr>
          <p:cNvPr id="621" name="Shape 621"/>
          <p:cNvSpPr/>
          <p:nvPr/>
        </p:nvSpPr>
        <p:spPr>
          <a:xfrm>
            <a:off x="1165225" y="5062537"/>
            <a:ext cx="3601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pomme de terre </a:t>
            </a:r>
          </a:p>
        </p:txBody>
      </p:sp>
      <p:sp>
        <p:nvSpPr>
          <p:cNvPr id="622" name="Shape 622"/>
          <p:cNvSpPr/>
          <p:nvPr/>
        </p:nvSpPr>
        <p:spPr>
          <a:xfrm>
            <a:off x="5129212" y="5062537"/>
            <a:ext cx="148695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potato</a:t>
            </a:r>
          </a:p>
        </p:txBody>
      </p:sp>
      <p:sp>
        <p:nvSpPr>
          <p:cNvPr id="623" name="Shape 623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624" name="Shape 624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9" grpId="1"/>
      <p:bldP build="whole" bldLvl="1" animBg="1" rev="0" advAuto="0" spid="611" grpId="3"/>
      <p:bldP build="whole" bldLvl="1" animBg="1" rev="0" advAuto="0" spid="614" grpId="6"/>
      <p:bldP build="whole" bldLvl="1" animBg="1" rev="0" advAuto="0" spid="610" grpId="2"/>
      <p:bldP build="whole" bldLvl="1" animBg="1" rev="0" advAuto="0" spid="615" grpId="7"/>
      <p:bldP build="whole" bldLvl="1" animBg="1" rev="0" advAuto="0" spid="616" grpId="8"/>
      <p:bldP build="whole" bldLvl="1" animBg="1" rev="0" advAuto="0" spid="618" grpId="10"/>
      <p:bldP build="whole" bldLvl="1" animBg="1" rev="0" advAuto="0" spid="613" grpId="5"/>
      <p:bldP build="whole" bldLvl="1" animBg="1" rev="0" advAuto="0" spid="619" grpId="11"/>
      <p:bldP build="whole" bldLvl="1" animBg="1" rev="0" advAuto="0" spid="617" grpId="9"/>
      <p:bldP build="whole" bldLvl="1" animBg="1" rev="0" advAuto="0" spid="620" grpId="12"/>
      <p:bldP build="whole" bldLvl="1" animBg="1" rev="0" advAuto="0" spid="621" grpId="13"/>
      <p:bldP build="whole" bldLvl="1" animBg="1" rev="0" advAuto="0" spid="622" grpId="14"/>
      <p:bldP build="whole" bldLvl="1" animBg="1" rev="0" advAuto="0" spid="612" grpId="4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627" name="Shape 627"/>
          <p:cNvSpPr/>
          <p:nvPr/>
        </p:nvSpPr>
        <p:spPr>
          <a:xfrm>
            <a:off x="1155699" y="2147887"/>
            <a:ext cx="26728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haricot vert </a:t>
            </a:r>
          </a:p>
        </p:txBody>
      </p:sp>
      <p:sp>
        <p:nvSpPr>
          <p:cNvPr id="628" name="Shape 628"/>
          <p:cNvSpPr/>
          <p:nvPr/>
        </p:nvSpPr>
        <p:spPr>
          <a:xfrm>
            <a:off x="5119687" y="2147887"/>
            <a:ext cx="229781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green bean</a:t>
            </a:r>
          </a:p>
        </p:txBody>
      </p:sp>
      <p:sp>
        <p:nvSpPr>
          <p:cNvPr id="629" name="Shape 629"/>
          <p:cNvSpPr/>
          <p:nvPr/>
        </p:nvSpPr>
        <p:spPr>
          <a:xfrm>
            <a:off x="1157287" y="2633662"/>
            <a:ext cx="14273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fruit</a:t>
            </a:r>
            <a:r>
              <a:rPr b="0"/>
              <a:t> </a:t>
            </a:r>
          </a:p>
        </p:txBody>
      </p:sp>
      <p:sp>
        <p:nvSpPr>
          <p:cNvPr id="630" name="Shape 630"/>
          <p:cNvSpPr/>
          <p:nvPr/>
        </p:nvSpPr>
        <p:spPr>
          <a:xfrm>
            <a:off x="5121275" y="2633662"/>
            <a:ext cx="10919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fruit</a:t>
            </a:r>
          </a:p>
        </p:txBody>
      </p:sp>
      <p:sp>
        <p:nvSpPr>
          <p:cNvPr id="631" name="Shape 631"/>
          <p:cNvSpPr/>
          <p:nvPr/>
        </p:nvSpPr>
        <p:spPr>
          <a:xfrm>
            <a:off x="1158875" y="3119437"/>
            <a:ext cx="17239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citron</a:t>
            </a:r>
            <a:r>
              <a:rPr b="0"/>
              <a:t> </a:t>
            </a:r>
          </a:p>
        </p:txBody>
      </p:sp>
      <p:sp>
        <p:nvSpPr>
          <p:cNvPr id="632" name="Shape 632"/>
          <p:cNvSpPr/>
          <p:nvPr/>
        </p:nvSpPr>
        <p:spPr>
          <a:xfrm>
            <a:off x="5122862" y="3119437"/>
            <a:ext cx="14478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lemon</a:t>
            </a:r>
          </a:p>
        </p:txBody>
      </p:sp>
      <p:sp>
        <p:nvSpPr>
          <p:cNvPr id="633" name="Shape 633"/>
          <p:cNvSpPr/>
          <p:nvPr/>
        </p:nvSpPr>
        <p:spPr>
          <a:xfrm>
            <a:off x="1160462" y="3605212"/>
            <a:ext cx="21194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orange</a:t>
            </a:r>
            <a:r>
              <a:rPr b="0"/>
              <a:t> </a:t>
            </a:r>
          </a:p>
        </p:txBody>
      </p:sp>
      <p:sp>
        <p:nvSpPr>
          <p:cNvPr id="634" name="Shape 634"/>
          <p:cNvSpPr/>
          <p:nvPr/>
        </p:nvSpPr>
        <p:spPr>
          <a:xfrm>
            <a:off x="5124450" y="3605212"/>
            <a:ext cx="18034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orange</a:t>
            </a:r>
          </a:p>
        </p:txBody>
      </p:sp>
      <p:sp>
        <p:nvSpPr>
          <p:cNvPr id="635" name="Shape 635"/>
          <p:cNvSpPr/>
          <p:nvPr/>
        </p:nvSpPr>
        <p:spPr>
          <a:xfrm>
            <a:off x="1162050" y="4090987"/>
            <a:ext cx="33250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pamplemousse</a:t>
            </a:r>
            <a:r>
              <a:rPr b="0"/>
              <a:t> </a:t>
            </a:r>
          </a:p>
        </p:txBody>
      </p:sp>
      <p:sp>
        <p:nvSpPr>
          <p:cNvPr id="636" name="Shape 636"/>
          <p:cNvSpPr/>
          <p:nvPr/>
        </p:nvSpPr>
        <p:spPr>
          <a:xfrm>
            <a:off x="5126037" y="4090987"/>
            <a:ext cx="20602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grapefruit</a:t>
            </a:r>
          </a:p>
        </p:txBody>
      </p:sp>
      <p:sp>
        <p:nvSpPr>
          <p:cNvPr id="637" name="Shape 637"/>
          <p:cNvSpPr/>
          <p:nvPr/>
        </p:nvSpPr>
        <p:spPr>
          <a:xfrm>
            <a:off x="1163637" y="4576762"/>
            <a:ext cx="16848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du raisin</a:t>
            </a:r>
            <a:r>
              <a:rPr b="0"/>
              <a:t> </a:t>
            </a:r>
          </a:p>
        </p:txBody>
      </p:sp>
      <p:sp>
        <p:nvSpPr>
          <p:cNvPr id="638" name="Shape 638"/>
          <p:cNvSpPr/>
          <p:nvPr/>
        </p:nvSpPr>
        <p:spPr>
          <a:xfrm>
            <a:off x="5127624" y="4576762"/>
            <a:ext cx="136905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grape</a:t>
            </a:r>
          </a:p>
        </p:txBody>
      </p:sp>
      <p:sp>
        <p:nvSpPr>
          <p:cNvPr id="639" name="Shape 639"/>
          <p:cNvSpPr/>
          <p:nvPr/>
        </p:nvSpPr>
        <p:spPr>
          <a:xfrm>
            <a:off x="1165225" y="5062537"/>
            <a:ext cx="19022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herbe</a:t>
            </a:r>
            <a:r>
              <a:rPr b="0"/>
              <a:t> </a:t>
            </a:r>
          </a:p>
        </p:txBody>
      </p:sp>
      <p:sp>
        <p:nvSpPr>
          <p:cNvPr id="640" name="Shape 640"/>
          <p:cNvSpPr/>
          <p:nvPr/>
        </p:nvSpPr>
        <p:spPr>
          <a:xfrm>
            <a:off x="5129212" y="5062537"/>
            <a:ext cx="13885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herb</a:t>
            </a:r>
          </a:p>
        </p:txBody>
      </p:sp>
      <p:sp>
        <p:nvSpPr>
          <p:cNvPr id="641" name="Shape 641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642" name="Shape 642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3"/>
      <p:bldP build="whole" bldLvl="1" animBg="1" rev="0" advAuto="0" spid="627" grpId="1"/>
      <p:bldP build="whole" bldLvl="1" animBg="1" rev="0" advAuto="0" spid="636" grpId="10"/>
      <p:bldP build="whole" bldLvl="1" animBg="1" rev="0" advAuto="0" spid="630" grpId="4"/>
      <p:bldP build="whole" bldLvl="1" animBg="1" rev="0" advAuto="0" spid="631" grpId="5"/>
      <p:bldP build="whole" bldLvl="1" animBg="1" rev="0" advAuto="0" spid="639" grpId="13"/>
      <p:bldP build="whole" bldLvl="1" animBg="1" rev="0" advAuto="0" spid="635" grpId="9"/>
      <p:bldP build="whole" bldLvl="1" animBg="1" rev="0" advAuto="0" spid="637" grpId="11"/>
      <p:bldP build="whole" bldLvl="1" animBg="1" rev="0" advAuto="0" spid="633" grpId="7"/>
      <p:bldP build="whole" bldLvl="1" animBg="1" rev="0" advAuto="0" spid="640" grpId="14"/>
      <p:bldP build="whole" bldLvl="1" animBg="1" rev="0" advAuto="0" spid="628" grpId="2"/>
      <p:bldP build="whole" bldLvl="1" animBg="1" rev="0" advAuto="0" spid="634" grpId="8"/>
      <p:bldP build="whole" bldLvl="1" animBg="1" rev="0" advAuto="0" spid="632" grpId="6"/>
      <p:bldP build="whole" bldLvl="1" animBg="1" rev="0" advAuto="0" spid="638" grpId="1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645" name="Shape 645"/>
          <p:cNvSpPr/>
          <p:nvPr/>
        </p:nvSpPr>
        <p:spPr>
          <a:xfrm>
            <a:off x="1155700" y="2147887"/>
            <a:ext cx="30093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des fines herbes</a:t>
            </a:r>
            <a:r>
              <a:rPr b="0"/>
              <a:t> </a:t>
            </a:r>
          </a:p>
        </p:txBody>
      </p:sp>
      <p:sp>
        <p:nvSpPr>
          <p:cNvPr id="646" name="Shape 646"/>
          <p:cNvSpPr/>
          <p:nvPr/>
        </p:nvSpPr>
        <p:spPr>
          <a:xfrm>
            <a:off x="5119687" y="2147887"/>
            <a:ext cx="10724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herbs</a:t>
            </a:r>
          </a:p>
        </p:txBody>
      </p:sp>
      <p:sp>
        <p:nvSpPr>
          <p:cNvPr id="647" name="Shape 647"/>
          <p:cNvSpPr/>
          <p:nvPr/>
        </p:nvSpPr>
        <p:spPr>
          <a:xfrm>
            <a:off x="1157287" y="2633662"/>
            <a:ext cx="16848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persil </a:t>
            </a:r>
          </a:p>
        </p:txBody>
      </p:sp>
      <p:sp>
        <p:nvSpPr>
          <p:cNvPr id="648" name="Shape 648"/>
          <p:cNvSpPr/>
          <p:nvPr/>
        </p:nvSpPr>
        <p:spPr>
          <a:xfrm>
            <a:off x="5121275" y="2633662"/>
            <a:ext cx="13496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parsley</a:t>
            </a:r>
          </a:p>
        </p:txBody>
      </p:sp>
      <p:sp>
        <p:nvSpPr>
          <p:cNvPr id="649" name="Shape 649"/>
          <p:cNvSpPr/>
          <p:nvPr/>
        </p:nvSpPr>
        <p:spPr>
          <a:xfrm>
            <a:off x="1158875" y="3119437"/>
            <a:ext cx="18232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laurier </a:t>
            </a:r>
          </a:p>
        </p:txBody>
      </p:sp>
      <p:sp>
        <p:nvSpPr>
          <p:cNvPr id="650" name="Shape 650"/>
          <p:cNvSpPr/>
          <p:nvPr/>
        </p:nvSpPr>
        <p:spPr>
          <a:xfrm>
            <a:off x="5122862" y="3119437"/>
            <a:ext cx="190332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bay leaves</a:t>
            </a:r>
          </a:p>
        </p:txBody>
      </p:sp>
      <p:sp>
        <p:nvSpPr>
          <p:cNvPr id="651" name="Shape 651"/>
          <p:cNvSpPr/>
          <p:nvPr/>
        </p:nvSpPr>
        <p:spPr>
          <a:xfrm>
            <a:off x="1160462" y="3605212"/>
            <a:ext cx="15857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thym </a:t>
            </a:r>
          </a:p>
        </p:txBody>
      </p:sp>
      <p:sp>
        <p:nvSpPr>
          <p:cNvPr id="652" name="Shape 652"/>
          <p:cNvSpPr/>
          <p:nvPr/>
        </p:nvSpPr>
        <p:spPr>
          <a:xfrm>
            <a:off x="5124450" y="3605212"/>
            <a:ext cx="11514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thyme</a:t>
            </a:r>
          </a:p>
        </p:txBody>
      </p:sp>
      <p:sp>
        <p:nvSpPr>
          <p:cNvPr id="653" name="Shape 653"/>
          <p:cNvSpPr/>
          <p:nvPr/>
        </p:nvSpPr>
        <p:spPr>
          <a:xfrm>
            <a:off x="1162050" y="4090987"/>
            <a:ext cx="35221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 l’huile </a:t>
            </a:r>
            <a:r>
              <a:rPr i="1"/>
              <a:t>(f.) </a:t>
            </a:r>
            <a:r>
              <a:t>d’olive </a:t>
            </a:r>
          </a:p>
        </p:txBody>
      </p:sp>
      <p:sp>
        <p:nvSpPr>
          <p:cNvPr id="654" name="Shape 654"/>
          <p:cNvSpPr/>
          <p:nvPr/>
        </p:nvSpPr>
        <p:spPr>
          <a:xfrm>
            <a:off x="5126037" y="4090987"/>
            <a:ext cx="14280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olive oil</a:t>
            </a:r>
          </a:p>
        </p:txBody>
      </p:sp>
      <p:sp>
        <p:nvSpPr>
          <p:cNvPr id="655" name="Shape 655"/>
          <p:cNvSpPr/>
          <p:nvPr/>
        </p:nvSpPr>
        <p:spPr>
          <a:xfrm>
            <a:off x="1163637" y="4576762"/>
            <a:ext cx="29098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des pâtes </a:t>
            </a:r>
            <a:r>
              <a:rPr i="1"/>
              <a:t>(f. pl.)</a:t>
            </a:r>
            <a:r>
              <a:t> </a:t>
            </a:r>
          </a:p>
        </p:txBody>
      </p:sp>
      <p:sp>
        <p:nvSpPr>
          <p:cNvPr id="656" name="Shape 656"/>
          <p:cNvSpPr/>
          <p:nvPr/>
        </p:nvSpPr>
        <p:spPr>
          <a:xfrm>
            <a:off x="5127625" y="4576762"/>
            <a:ext cx="10330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pasta</a:t>
            </a:r>
          </a:p>
        </p:txBody>
      </p:sp>
      <p:sp>
        <p:nvSpPr>
          <p:cNvPr id="657" name="Shape 657"/>
          <p:cNvSpPr/>
          <p:nvPr/>
        </p:nvSpPr>
        <p:spPr>
          <a:xfrm>
            <a:off x="1165225" y="5062537"/>
            <a:ext cx="304825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de la choucroute </a:t>
            </a:r>
          </a:p>
        </p:txBody>
      </p:sp>
      <p:sp>
        <p:nvSpPr>
          <p:cNvPr id="658" name="Shape 658"/>
          <p:cNvSpPr/>
          <p:nvPr/>
        </p:nvSpPr>
        <p:spPr>
          <a:xfrm>
            <a:off x="5129212" y="5062537"/>
            <a:ext cx="19225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sauerkraut</a:t>
            </a:r>
          </a:p>
        </p:txBody>
      </p:sp>
      <p:sp>
        <p:nvSpPr>
          <p:cNvPr id="659" name="Shape 659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660" name="Shape 660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1"/>
      <p:bldP build="whole" bldLvl="1" animBg="1" rev="0" advAuto="0" spid="648" grpId="4"/>
      <p:bldP build="whole" bldLvl="1" animBg="1" rev="0" advAuto="0" spid="654" grpId="10"/>
      <p:bldP build="whole" bldLvl="1" animBg="1" rev="0" advAuto="0" spid="650" grpId="6"/>
      <p:bldP build="whole" bldLvl="1" animBg="1" rev="0" advAuto="0" spid="657" grpId="13"/>
      <p:bldP build="whole" bldLvl="1" animBg="1" rev="0" advAuto="0" spid="658" grpId="14"/>
      <p:bldP build="whole" bldLvl="1" animBg="1" rev="0" advAuto="0" spid="652" grpId="8"/>
      <p:bldP build="whole" bldLvl="1" animBg="1" rev="0" advAuto="0" spid="653" grpId="9"/>
      <p:bldP build="whole" bldLvl="1" animBg="1" rev="0" advAuto="0" spid="646" grpId="2"/>
      <p:bldP build="whole" bldLvl="1" animBg="1" rev="0" advAuto="0" spid="655" grpId="11"/>
      <p:bldP build="whole" bldLvl="1" animBg="1" rev="0" advAuto="0" spid="647" grpId="3"/>
      <p:bldP build="whole" bldLvl="1" animBg="1" rev="0" advAuto="0" spid="649" grpId="5"/>
      <p:bldP build="whole" bldLvl="1" animBg="1" rev="0" advAuto="0" spid="656" grpId="12"/>
      <p:bldP build="whole" bldLvl="1" animBg="1" rev="0" advAuto="0" spid="651" grpId="7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663" name="Shape 663"/>
          <p:cNvSpPr/>
          <p:nvPr/>
        </p:nvSpPr>
        <p:spPr>
          <a:xfrm>
            <a:off x="1155700" y="2147887"/>
            <a:ext cx="194221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sauce </a:t>
            </a:r>
          </a:p>
        </p:txBody>
      </p:sp>
      <p:sp>
        <p:nvSpPr>
          <p:cNvPr id="664" name="Shape 664"/>
          <p:cNvSpPr/>
          <p:nvPr/>
        </p:nvSpPr>
        <p:spPr>
          <a:xfrm>
            <a:off x="5119687" y="2147887"/>
            <a:ext cx="140899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sauce</a:t>
            </a:r>
          </a:p>
        </p:txBody>
      </p:sp>
      <p:sp>
        <p:nvSpPr>
          <p:cNvPr id="665" name="Shape 665"/>
          <p:cNvSpPr/>
          <p:nvPr/>
        </p:nvSpPr>
        <p:spPr>
          <a:xfrm>
            <a:off x="1157287" y="2633662"/>
            <a:ext cx="172483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viande</a:t>
            </a:r>
            <a:r>
              <a:rPr b="0"/>
              <a:t> </a:t>
            </a:r>
          </a:p>
        </p:txBody>
      </p:sp>
      <p:sp>
        <p:nvSpPr>
          <p:cNvPr id="666" name="Shape 666"/>
          <p:cNvSpPr/>
          <p:nvPr/>
        </p:nvSpPr>
        <p:spPr>
          <a:xfrm>
            <a:off x="5121275" y="2633662"/>
            <a:ext cx="9342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meat</a:t>
            </a:r>
          </a:p>
        </p:txBody>
      </p:sp>
      <p:sp>
        <p:nvSpPr>
          <p:cNvPr id="667" name="Shape 667"/>
          <p:cNvSpPr/>
          <p:nvPr/>
        </p:nvSpPr>
        <p:spPr>
          <a:xfrm>
            <a:off x="1158874" y="3119437"/>
            <a:ext cx="243655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saucisse</a:t>
            </a:r>
            <a:r>
              <a:rPr b="0"/>
              <a:t> </a:t>
            </a:r>
          </a:p>
        </p:txBody>
      </p:sp>
      <p:sp>
        <p:nvSpPr>
          <p:cNvPr id="668" name="Shape 668"/>
          <p:cNvSpPr/>
          <p:nvPr/>
        </p:nvSpPr>
        <p:spPr>
          <a:xfrm>
            <a:off x="5122862" y="3119437"/>
            <a:ext cx="18239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sausage</a:t>
            </a:r>
          </a:p>
        </p:txBody>
      </p:sp>
      <p:sp>
        <p:nvSpPr>
          <p:cNvPr id="669" name="Shape 669"/>
          <p:cNvSpPr/>
          <p:nvPr/>
        </p:nvSpPr>
        <p:spPr>
          <a:xfrm>
            <a:off x="1160462" y="3605212"/>
            <a:ext cx="13879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le bœuf</a:t>
            </a:r>
          </a:p>
        </p:txBody>
      </p:sp>
      <p:sp>
        <p:nvSpPr>
          <p:cNvPr id="670" name="Shape 670"/>
          <p:cNvSpPr/>
          <p:nvPr/>
        </p:nvSpPr>
        <p:spPr>
          <a:xfrm>
            <a:off x="5124450" y="3605212"/>
            <a:ext cx="83530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beef</a:t>
            </a:r>
          </a:p>
        </p:txBody>
      </p:sp>
      <p:sp>
        <p:nvSpPr>
          <p:cNvPr id="671" name="Shape 671"/>
          <p:cNvSpPr/>
          <p:nvPr/>
        </p:nvSpPr>
        <p:spPr>
          <a:xfrm>
            <a:off x="1162050" y="4090987"/>
            <a:ext cx="140881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le veau</a:t>
            </a:r>
            <a:r>
              <a:rPr b="0"/>
              <a:t> </a:t>
            </a:r>
          </a:p>
        </p:txBody>
      </p:sp>
      <p:sp>
        <p:nvSpPr>
          <p:cNvPr id="672" name="Shape 672"/>
          <p:cNvSpPr/>
          <p:nvPr/>
        </p:nvSpPr>
        <p:spPr>
          <a:xfrm>
            <a:off x="5126037" y="4090987"/>
            <a:ext cx="7962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veal</a:t>
            </a:r>
          </a:p>
        </p:txBody>
      </p:sp>
      <p:sp>
        <p:nvSpPr>
          <p:cNvPr id="673" name="Shape 673"/>
          <p:cNvSpPr/>
          <p:nvPr/>
        </p:nvSpPr>
        <p:spPr>
          <a:xfrm>
            <a:off x="1163637" y="4576762"/>
            <a:ext cx="13688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le porc</a:t>
            </a:r>
            <a:r>
              <a:rPr b="0"/>
              <a:t> </a:t>
            </a:r>
          </a:p>
        </p:txBody>
      </p:sp>
      <p:sp>
        <p:nvSpPr>
          <p:cNvPr id="674" name="Shape 674"/>
          <p:cNvSpPr/>
          <p:nvPr/>
        </p:nvSpPr>
        <p:spPr>
          <a:xfrm>
            <a:off x="5127625" y="4576762"/>
            <a:ext cx="87472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pork</a:t>
            </a:r>
          </a:p>
        </p:txBody>
      </p:sp>
      <p:sp>
        <p:nvSpPr>
          <p:cNvPr id="675" name="Shape 675"/>
          <p:cNvSpPr/>
          <p:nvPr/>
        </p:nvSpPr>
        <p:spPr>
          <a:xfrm>
            <a:off x="1165225" y="5062537"/>
            <a:ext cx="23960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l’agneau </a:t>
            </a:r>
            <a:r>
              <a:rPr i="1"/>
              <a:t>(m.)</a:t>
            </a:r>
            <a:r>
              <a:rPr b="0"/>
              <a:t> </a:t>
            </a:r>
          </a:p>
        </p:txBody>
      </p:sp>
      <p:sp>
        <p:nvSpPr>
          <p:cNvPr id="676" name="Shape 676"/>
          <p:cNvSpPr/>
          <p:nvPr/>
        </p:nvSpPr>
        <p:spPr>
          <a:xfrm>
            <a:off x="5129212" y="5062537"/>
            <a:ext cx="9341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lamb</a:t>
            </a:r>
          </a:p>
        </p:txBody>
      </p:sp>
      <p:sp>
        <p:nvSpPr>
          <p:cNvPr id="677" name="Shape 677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678" name="Shape 678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0" grpId="8"/>
      <p:bldP build="whole" bldLvl="1" animBg="1" rev="0" advAuto="0" spid="668" grpId="6"/>
      <p:bldP build="whole" bldLvl="1" animBg="1" rev="0" advAuto="0" spid="673" grpId="11"/>
      <p:bldP build="whole" bldLvl="1" animBg="1" rev="0" advAuto="0" spid="666" grpId="4"/>
      <p:bldP build="whole" bldLvl="1" animBg="1" rev="0" advAuto="0" spid="671" grpId="9"/>
      <p:bldP build="whole" bldLvl="1" animBg="1" rev="0" advAuto="0" spid="669" grpId="7"/>
      <p:bldP build="whole" bldLvl="1" animBg="1" rev="0" advAuto="0" spid="664" grpId="2"/>
      <p:bldP build="whole" bldLvl="1" animBg="1" rev="0" advAuto="0" spid="672" grpId="10"/>
      <p:bldP build="whole" bldLvl="1" animBg="1" rev="0" advAuto="0" spid="667" grpId="5"/>
      <p:bldP build="whole" bldLvl="1" animBg="1" rev="0" advAuto="0" spid="663" grpId="1"/>
      <p:bldP build="whole" bldLvl="1" animBg="1" rev="0" advAuto="0" spid="674" grpId="12"/>
      <p:bldP build="whole" bldLvl="1" animBg="1" rev="0" advAuto="0" spid="676" grpId="14"/>
      <p:bldP build="whole" bldLvl="1" animBg="1" rev="0" advAuto="0" spid="675" grpId="13"/>
      <p:bldP build="whole" bldLvl="1" animBg="1" rev="0" advAuto="0" spid="665" grpId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681" name="Shape 681"/>
          <p:cNvSpPr/>
          <p:nvPr/>
        </p:nvSpPr>
        <p:spPr>
          <a:xfrm>
            <a:off x="1155700" y="2147887"/>
            <a:ext cx="23962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côtelette</a:t>
            </a:r>
            <a:r>
              <a:rPr b="0"/>
              <a:t> </a:t>
            </a:r>
          </a:p>
        </p:txBody>
      </p:sp>
      <p:sp>
        <p:nvSpPr>
          <p:cNvPr id="682" name="Shape 682"/>
          <p:cNvSpPr/>
          <p:nvPr/>
        </p:nvSpPr>
        <p:spPr>
          <a:xfrm>
            <a:off x="5119687" y="2147887"/>
            <a:ext cx="13490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cutlet</a:t>
            </a:r>
          </a:p>
        </p:txBody>
      </p:sp>
      <p:sp>
        <p:nvSpPr>
          <p:cNvPr id="683" name="Shape 683"/>
          <p:cNvSpPr/>
          <p:nvPr/>
        </p:nvSpPr>
        <p:spPr>
          <a:xfrm>
            <a:off x="1157287" y="2633662"/>
            <a:ext cx="13089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rôti </a:t>
            </a:r>
          </a:p>
        </p:txBody>
      </p:sp>
      <p:sp>
        <p:nvSpPr>
          <p:cNvPr id="684" name="Shape 684"/>
          <p:cNvSpPr/>
          <p:nvPr/>
        </p:nvSpPr>
        <p:spPr>
          <a:xfrm>
            <a:off x="5121275" y="2633662"/>
            <a:ext cx="127025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roast</a:t>
            </a:r>
          </a:p>
        </p:txBody>
      </p:sp>
      <p:sp>
        <p:nvSpPr>
          <p:cNvPr id="685" name="Shape 685"/>
          <p:cNvSpPr/>
          <p:nvPr/>
        </p:nvSpPr>
        <p:spPr>
          <a:xfrm>
            <a:off x="1158875" y="3119437"/>
            <a:ext cx="160502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gigot </a:t>
            </a:r>
          </a:p>
        </p:txBody>
      </p:sp>
      <p:sp>
        <p:nvSpPr>
          <p:cNvPr id="686" name="Shape 686"/>
          <p:cNvSpPr/>
          <p:nvPr/>
        </p:nvSpPr>
        <p:spPr>
          <a:xfrm>
            <a:off x="5122862" y="3119437"/>
            <a:ext cx="22776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leg of lamb</a:t>
            </a:r>
          </a:p>
        </p:txBody>
      </p:sp>
      <p:sp>
        <p:nvSpPr>
          <p:cNvPr id="687" name="Shape 687"/>
          <p:cNvSpPr/>
          <p:nvPr/>
        </p:nvSpPr>
        <p:spPr>
          <a:xfrm>
            <a:off x="1160462" y="3605212"/>
            <a:ext cx="209935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poisson</a:t>
            </a:r>
            <a:r>
              <a:rPr b="0"/>
              <a:t> </a:t>
            </a:r>
          </a:p>
        </p:txBody>
      </p:sp>
      <p:sp>
        <p:nvSpPr>
          <p:cNvPr id="688" name="Shape 688"/>
          <p:cNvSpPr/>
          <p:nvPr/>
        </p:nvSpPr>
        <p:spPr>
          <a:xfrm>
            <a:off x="5124450" y="3605212"/>
            <a:ext cx="10329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fish</a:t>
            </a:r>
          </a:p>
        </p:txBody>
      </p:sp>
      <p:sp>
        <p:nvSpPr>
          <p:cNvPr id="689" name="Shape 689"/>
          <p:cNvSpPr/>
          <p:nvPr/>
        </p:nvSpPr>
        <p:spPr>
          <a:xfrm>
            <a:off x="1162050" y="4090987"/>
            <a:ext cx="26924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filet de sole </a:t>
            </a:r>
          </a:p>
        </p:txBody>
      </p:sp>
      <p:sp>
        <p:nvSpPr>
          <p:cNvPr id="690" name="Shape 690"/>
          <p:cNvSpPr/>
          <p:nvPr/>
        </p:nvSpPr>
        <p:spPr>
          <a:xfrm>
            <a:off x="5126037" y="4090987"/>
            <a:ext cx="194204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sole fillet</a:t>
            </a:r>
          </a:p>
        </p:txBody>
      </p:sp>
      <p:sp>
        <p:nvSpPr>
          <p:cNvPr id="691" name="Shape 691"/>
          <p:cNvSpPr/>
          <p:nvPr/>
        </p:nvSpPr>
        <p:spPr>
          <a:xfrm>
            <a:off x="1163637" y="4576762"/>
            <a:ext cx="20995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saumon </a:t>
            </a:r>
          </a:p>
        </p:txBody>
      </p:sp>
      <p:sp>
        <p:nvSpPr>
          <p:cNvPr id="692" name="Shape 692"/>
          <p:cNvSpPr/>
          <p:nvPr/>
        </p:nvSpPr>
        <p:spPr>
          <a:xfrm>
            <a:off x="5127625" y="4576762"/>
            <a:ext cx="13490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salmon</a:t>
            </a:r>
          </a:p>
        </p:txBody>
      </p:sp>
      <p:sp>
        <p:nvSpPr>
          <p:cNvPr id="693" name="Shape 693"/>
          <p:cNvSpPr/>
          <p:nvPr/>
        </p:nvSpPr>
        <p:spPr>
          <a:xfrm>
            <a:off x="1165225" y="5062537"/>
            <a:ext cx="3067705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des fruits </a:t>
            </a:r>
            <a:r>
              <a:rPr i="1"/>
              <a:t>(m. pl.)</a:t>
            </a:r>
          </a:p>
          <a:p>
            <a:pPr>
              <a:defRPr b="1" sz="2800"/>
            </a:pPr>
            <a:r>
              <a:t>    de mer </a:t>
            </a:r>
          </a:p>
        </p:txBody>
      </p:sp>
      <p:sp>
        <p:nvSpPr>
          <p:cNvPr id="694" name="Shape 694"/>
          <p:cNvSpPr/>
          <p:nvPr/>
        </p:nvSpPr>
        <p:spPr>
          <a:xfrm>
            <a:off x="5129212" y="5062537"/>
            <a:ext cx="14675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seafood</a:t>
            </a:r>
          </a:p>
        </p:txBody>
      </p:sp>
      <p:sp>
        <p:nvSpPr>
          <p:cNvPr id="695" name="Shape 695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696" name="Shape 696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8" grpId="8"/>
      <p:bldP build="whole" bldLvl="1" animBg="1" rev="0" advAuto="0" spid="691" grpId="11"/>
      <p:bldP build="whole" bldLvl="1" animBg="1" rev="0" advAuto="0" spid="684" grpId="4"/>
      <p:bldP build="whole" bldLvl="1" animBg="1" rev="0" advAuto="0" spid="683" grpId="3"/>
      <p:bldP build="whole" bldLvl="1" animBg="1" rev="0" advAuto="0" spid="687" grpId="7"/>
      <p:bldP build="whole" bldLvl="1" animBg="1" rev="0" advAuto="0" spid="682" grpId="2"/>
      <p:bldP build="whole" bldLvl="1" animBg="1" rev="0" advAuto="0" spid="686" grpId="6"/>
      <p:bldP build="whole" bldLvl="1" animBg="1" rev="0" advAuto="0" spid="689" grpId="9"/>
      <p:bldP build="whole" bldLvl="1" animBg="1" rev="0" advAuto="0" spid="690" grpId="10"/>
      <p:bldP build="whole" bldLvl="1" animBg="1" rev="0" advAuto="0" spid="681" grpId="1"/>
      <p:bldP build="whole" bldLvl="1" animBg="1" rev="0" advAuto="0" spid="685" grpId="5"/>
      <p:bldP build="whole" bldLvl="1" animBg="1" rev="0" advAuto="0" spid="692" grpId="12"/>
      <p:bldP build="whole" bldLvl="1" animBg="1" rev="0" advAuto="0" spid="693" grpId="13"/>
      <p:bldP build="whole" bldLvl="1" animBg="1" rev="0" advAuto="0" spid="694" grpId="14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699" name="Shape 699"/>
          <p:cNvSpPr/>
          <p:nvPr/>
        </p:nvSpPr>
        <p:spPr>
          <a:xfrm>
            <a:off x="1155700" y="2147887"/>
            <a:ext cx="20401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homard </a:t>
            </a:r>
          </a:p>
        </p:txBody>
      </p:sp>
      <p:sp>
        <p:nvSpPr>
          <p:cNvPr id="700" name="Shape 700"/>
          <p:cNvSpPr/>
          <p:nvPr/>
        </p:nvSpPr>
        <p:spPr>
          <a:xfrm>
            <a:off x="5119687" y="2147887"/>
            <a:ext cx="158627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lobster</a:t>
            </a:r>
          </a:p>
        </p:txBody>
      </p:sp>
      <p:sp>
        <p:nvSpPr>
          <p:cNvPr id="701" name="Shape 701"/>
          <p:cNvSpPr/>
          <p:nvPr/>
        </p:nvSpPr>
        <p:spPr>
          <a:xfrm>
            <a:off x="1157287" y="2633662"/>
            <a:ext cx="19811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moule</a:t>
            </a:r>
            <a:r>
              <a:rPr b="0"/>
              <a:t> </a:t>
            </a:r>
          </a:p>
        </p:txBody>
      </p:sp>
      <p:sp>
        <p:nvSpPr>
          <p:cNvPr id="702" name="Shape 702"/>
          <p:cNvSpPr/>
          <p:nvPr/>
        </p:nvSpPr>
        <p:spPr>
          <a:xfrm>
            <a:off x="5121275" y="2633662"/>
            <a:ext cx="16262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mussel</a:t>
            </a:r>
          </a:p>
        </p:txBody>
      </p:sp>
      <p:sp>
        <p:nvSpPr>
          <p:cNvPr id="703" name="Shape 703"/>
          <p:cNvSpPr/>
          <p:nvPr/>
        </p:nvSpPr>
        <p:spPr>
          <a:xfrm>
            <a:off x="1158875" y="3119437"/>
            <a:ext cx="16850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crabe</a:t>
            </a:r>
            <a:r>
              <a:rPr b="0"/>
              <a:t> </a:t>
            </a:r>
          </a:p>
        </p:txBody>
      </p:sp>
      <p:sp>
        <p:nvSpPr>
          <p:cNvPr id="704" name="Shape 704"/>
          <p:cNvSpPr/>
          <p:nvPr/>
        </p:nvSpPr>
        <p:spPr>
          <a:xfrm>
            <a:off x="5122862" y="3119437"/>
            <a:ext cx="11518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crab</a:t>
            </a:r>
          </a:p>
        </p:txBody>
      </p:sp>
      <p:sp>
        <p:nvSpPr>
          <p:cNvPr id="705" name="Shape 705"/>
          <p:cNvSpPr/>
          <p:nvPr/>
        </p:nvSpPr>
        <p:spPr>
          <a:xfrm>
            <a:off x="1160462" y="3605212"/>
            <a:ext cx="19217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huître </a:t>
            </a:r>
          </a:p>
        </p:txBody>
      </p:sp>
      <p:sp>
        <p:nvSpPr>
          <p:cNvPr id="706" name="Shape 706"/>
          <p:cNvSpPr/>
          <p:nvPr/>
        </p:nvSpPr>
        <p:spPr>
          <a:xfrm>
            <a:off x="5124450" y="3605212"/>
            <a:ext cx="16852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oyster</a:t>
            </a:r>
          </a:p>
        </p:txBody>
      </p:sp>
      <p:sp>
        <p:nvSpPr>
          <p:cNvPr id="707" name="Shape 707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08" name="Shape 708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5" grpId="7"/>
      <p:bldP build="whole" bldLvl="1" animBg="1" rev="0" advAuto="0" spid="699" grpId="1"/>
      <p:bldP build="whole" bldLvl="1" animBg="1" rev="0" advAuto="0" spid="702" grpId="4"/>
      <p:bldP build="whole" bldLvl="1" animBg="1" rev="0" advAuto="0" spid="703" grpId="5"/>
      <p:bldP build="whole" bldLvl="1" animBg="1" rev="0" advAuto="0" spid="706" grpId="8"/>
      <p:bldP build="whole" bldLvl="1" animBg="1" rev="0" advAuto="0" spid="701" grpId="3"/>
      <p:bldP build="whole" bldLvl="1" animBg="1" rev="0" advAuto="0" spid="700" grpId="2"/>
      <p:bldP build="whole" bldLvl="1" animBg="1" rev="0" advAuto="0" spid="704" grpId="6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/>
        </p:nvSpPr>
        <p:spPr>
          <a:xfrm>
            <a:off x="685800" y="1554162"/>
            <a:ext cx="6477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Other useful words and expressions</a:t>
            </a:r>
            <a:r>
              <a:rPr b="0"/>
              <a:t> </a:t>
            </a:r>
          </a:p>
        </p:txBody>
      </p:sp>
      <p:sp>
        <p:nvSpPr>
          <p:cNvPr id="711" name="Shape 711"/>
          <p:cNvSpPr/>
          <p:nvPr/>
        </p:nvSpPr>
        <p:spPr>
          <a:xfrm>
            <a:off x="1155700" y="2147887"/>
            <a:ext cx="15466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à feu vif</a:t>
            </a:r>
            <a:r>
              <a:rPr b="0"/>
              <a:t> </a:t>
            </a:r>
          </a:p>
        </p:txBody>
      </p:sp>
      <p:sp>
        <p:nvSpPr>
          <p:cNvPr id="712" name="Shape 712"/>
          <p:cNvSpPr/>
          <p:nvPr/>
        </p:nvSpPr>
        <p:spPr>
          <a:xfrm>
            <a:off x="4852987" y="2147887"/>
            <a:ext cx="3148013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/>
            </a:pPr>
            <a:r>
              <a:t>high temperature </a:t>
            </a:r>
          </a:p>
          <a:p>
            <a:pPr>
              <a:defRPr b="1" i="1" sz="2800"/>
            </a:pPr>
            <a:r>
              <a:t>  (on a stove)</a:t>
            </a:r>
          </a:p>
        </p:txBody>
      </p:sp>
      <p:sp>
        <p:nvSpPr>
          <p:cNvPr id="713" name="Shape 713"/>
          <p:cNvSpPr/>
          <p:nvPr/>
        </p:nvSpPr>
        <p:spPr>
          <a:xfrm>
            <a:off x="1157287" y="3067050"/>
            <a:ext cx="19811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à feu doux </a:t>
            </a:r>
          </a:p>
        </p:txBody>
      </p:sp>
      <p:sp>
        <p:nvSpPr>
          <p:cNvPr id="714" name="Shape 714"/>
          <p:cNvSpPr/>
          <p:nvPr/>
        </p:nvSpPr>
        <p:spPr>
          <a:xfrm>
            <a:off x="4854575" y="3067050"/>
            <a:ext cx="314642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/>
            </a:pPr>
            <a:r>
              <a:t>low temperature </a:t>
            </a:r>
          </a:p>
          <a:p>
            <a:pPr>
              <a:defRPr b="1" i="1" sz="2800"/>
            </a:pPr>
            <a:r>
              <a:t>  (on a stove)</a:t>
            </a:r>
          </a:p>
        </p:txBody>
      </p:sp>
      <p:sp>
        <p:nvSpPr>
          <p:cNvPr id="715" name="Shape 715"/>
          <p:cNvSpPr/>
          <p:nvPr/>
        </p:nvSpPr>
        <p:spPr>
          <a:xfrm>
            <a:off x="1158875" y="3976687"/>
            <a:ext cx="21189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bouillant(e) </a:t>
            </a:r>
          </a:p>
        </p:txBody>
      </p:sp>
      <p:sp>
        <p:nvSpPr>
          <p:cNvPr id="716" name="Shape 716"/>
          <p:cNvSpPr/>
          <p:nvPr/>
        </p:nvSpPr>
        <p:spPr>
          <a:xfrm>
            <a:off x="4856162" y="3976687"/>
            <a:ext cx="12693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boiling</a:t>
            </a:r>
          </a:p>
        </p:txBody>
      </p:sp>
      <p:sp>
        <p:nvSpPr>
          <p:cNvPr id="717" name="Shape 717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18" name="Shape 718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5" grpId="5"/>
      <p:bldP build="whole" bldLvl="1" animBg="1" rev="0" advAuto="0" spid="714" grpId="4"/>
      <p:bldP build="whole" bldLvl="1" animBg="1" rev="0" advAuto="0" spid="716" grpId="6"/>
      <p:bldP build="whole" bldLvl="1" animBg="1" rev="0" advAuto="0" spid="713" grpId="3"/>
      <p:bldP build="whole" bldLvl="1" animBg="1" rev="0" advAuto="0" spid="712" grpId="2"/>
      <p:bldP build="whole" bldLvl="1" animBg="1" rev="0" advAuto="0" spid="71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/>
        </p:nvSpPr>
        <p:spPr>
          <a:xfrm>
            <a:off x="685800" y="1447800"/>
            <a:ext cx="4495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Identifying some kitchen appliances and utensils </a:t>
            </a:r>
          </a:p>
        </p:txBody>
      </p:sp>
      <p:sp>
        <p:nvSpPr>
          <p:cNvPr id="721" name="Shape 721"/>
          <p:cNvSpPr/>
          <p:nvPr/>
        </p:nvSpPr>
        <p:spPr>
          <a:xfrm>
            <a:off x="5105400" y="2566987"/>
            <a:ext cx="18236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cuisine</a:t>
            </a:r>
            <a:r>
              <a:rPr b="0"/>
              <a:t> </a:t>
            </a:r>
          </a:p>
        </p:txBody>
      </p:sp>
      <p:sp>
        <p:nvSpPr>
          <p:cNvPr id="722" name="Shape 722"/>
          <p:cNvSpPr/>
          <p:nvPr/>
        </p:nvSpPr>
        <p:spPr>
          <a:xfrm>
            <a:off x="1219200" y="2566987"/>
            <a:ext cx="19812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the kitchen</a:t>
            </a:r>
          </a:p>
        </p:txBody>
      </p:sp>
      <p:sp>
        <p:nvSpPr>
          <p:cNvPr id="723" name="Shape 723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24" name="Shape 724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  <p:sp>
        <p:nvSpPr>
          <p:cNvPr id="725" name="Shape 725"/>
          <p:cNvSpPr/>
          <p:nvPr/>
        </p:nvSpPr>
        <p:spPr>
          <a:xfrm>
            <a:off x="5111750" y="3052762"/>
            <a:ext cx="25942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cuisinière </a:t>
            </a:r>
          </a:p>
        </p:txBody>
      </p:sp>
      <p:sp>
        <p:nvSpPr>
          <p:cNvPr id="726" name="Shape 726"/>
          <p:cNvSpPr/>
          <p:nvPr/>
        </p:nvSpPr>
        <p:spPr>
          <a:xfrm>
            <a:off x="1225550" y="3052762"/>
            <a:ext cx="13296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stove</a:t>
            </a:r>
          </a:p>
        </p:txBody>
      </p:sp>
      <p:sp>
        <p:nvSpPr>
          <p:cNvPr id="727" name="Shape 727"/>
          <p:cNvSpPr/>
          <p:nvPr/>
        </p:nvSpPr>
        <p:spPr>
          <a:xfrm>
            <a:off x="5118100" y="3538537"/>
            <a:ext cx="29885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congé(lateur) </a:t>
            </a:r>
          </a:p>
        </p:txBody>
      </p:sp>
      <p:sp>
        <p:nvSpPr>
          <p:cNvPr id="728" name="Shape 728"/>
          <p:cNvSpPr/>
          <p:nvPr/>
        </p:nvSpPr>
        <p:spPr>
          <a:xfrm>
            <a:off x="1231900" y="3538537"/>
            <a:ext cx="15669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freezer</a:t>
            </a:r>
          </a:p>
        </p:txBody>
      </p:sp>
      <p:sp>
        <p:nvSpPr>
          <p:cNvPr id="729" name="Shape 729"/>
          <p:cNvSpPr/>
          <p:nvPr/>
        </p:nvSpPr>
        <p:spPr>
          <a:xfrm>
            <a:off x="5124450" y="4024312"/>
            <a:ext cx="3016250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un réfrigérateur, </a:t>
            </a:r>
          </a:p>
          <a:p>
            <a:pPr>
              <a:defRPr b="1" sz="2800"/>
            </a:pPr>
            <a:r>
              <a:t>   un frigidaire, </a:t>
            </a:r>
          </a:p>
          <a:p>
            <a:pPr>
              <a:defRPr b="1" sz="2800"/>
            </a:pPr>
            <a:r>
              <a:t>   un frigo </a:t>
            </a:r>
          </a:p>
        </p:txBody>
      </p:sp>
      <p:sp>
        <p:nvSpPr>
          <p:cNvPr id="730" name="Shape 730"/>
          <p:cNvSpPr/>
          <p:nvPr/>
        </p:nvSpPr>
        <p:spPr>
          <a:xfrm>
            <a:off x="1238250" y="4024312"/>
            <a:ext cx="23176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refrigerator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6"/>
      <p:bldP build="whole" bldLvl="1" animBg="1" rev="0" advAuto="0" spid="729" grpId="8"/>
      <p:bldP build="whole" bldLvl="1" animBg="1" rev="0" advAuto="0" spid="722" grpId="1"/>
      <p:bldP build="whole" bldLvl="1" animBg="1" rev="0" advAuto="0" spid="726" grpId="3"/>
      <p:bldP build="whole" bldLvl="1" animBg="1" rev="0" advAuto="0" spid="728" grpId="5"/>
      <p:bldP build="whole" bldLvl="1" animBg="1" rev="0" advAuto="0" spid="730" grpId="7"/>
      <p:bldP build="whole" bldLvl="1" animBg="1" rev="0" advAuto="0" spid="721" grpId="2"/>
      <p:bldP build="whole" bldLvl="1" animBg="1" rev="0" advAuto="0" spid="725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 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019175"/>
            <a:ext cx="5791200" cy="447992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5257800" y="1763712"/>
            <a:ext cx="381001" cy="381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Shape 99"/>
          <p:cNvSpPr/>
          <p:nvPr/>
        </p:nvSpPr>
        <p:spPr>
          <a:xfrm>
            <a:off x="3324225" y="2297112"/>
            <a:ext cx="381001" cy="6096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Shape 100"/>
          <p:cNvSpPr/>
          <p:nvPr/>
        </p:nvSpPr>
        <p:spPr>
          <a:xfrm flipV="1">
            <a:off x="2971800" y="3792537"/>
            <a:ext cx="838200" cy="381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Shape 101"/>
          <p:cNvSpPr/>
          <p:nvPr/>
        </p:nvSpPr>
        <p:spPr>
          <a:xfrm flipV="1">
            <a:off x="3810000" y="4430712"/>
            <a:ext cx="457201" cy="21748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Shape 102"/>
          <p:cNvSpPr/>
          <p:nvPr/>
        </p:nvSpPr>
        <p:spPr>
          <a:xfrm flipV="1">
            <a:off x="5726112" y="4173537"/>
            <a:ext cx="152401" cy="3889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Shape 103"/>
          <p:cNvSpPr/>
          <p:nvPr/>
        </p:nvSpPr>
        <p:spPr>
          <a:xfrm>
            <a:off x="4495800" y="1141412"/>
            <a:ext cx="1255713" cy="56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>
                <a:solidFill>
                  <a:srgbClr val="000000"/>
                </a:solidFill>
              </a:defRPr>
            </a:pPr>
            <a:r>
              <a:t>de l’huile </a:t>
            </a:r>
          </a:p>
          <a:p>
            <a:pPr>
              <a:lnSpc>
                <a:spcPct val="80000"/>
              </a:lnSpc>
              <a:defRPr b="1">
                <a:solidFill>
                  <a:srgbClr val="000000"/>
                </a:solidFill>
              </a:defRPr>
            </a:pPr>
            <a:r>
              <a:t>  d’olive </a:t>
            </a:r>
          </a:p>
        </p:txBody>
      </p:sp>
      <p:pic>
        <p:nvPicPr>
          <p:cNvPr id="104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4112" y="1631950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3403599" y="2025650"/>
            <a:ext cx="119062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du persil </a:t>
            </a:r>
          </a:p>
        </p:txBody>
      </p:sp>
      <p:pic>
        <p:nvPicPr>
          <p:cNvPr id="106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4050" y="2036762"/>
            <a:ext cx="266700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2174875" y="4260850"/>
            <a:ext cx="14097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des pâtes </a:t>
            </a:r>
          </a:p>
        </p:txBody>
      </p:sp>
      <p:pic>
        <p:nvPicPr>
          <p:cNvPr id="108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3350" y="4037012"/>
            <a:ext cx="266700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3810000" y="4659312"/>
            <a:ext cx="13335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du laurier </a:t>
            </a:r>
          </a:p>
        </p:txBody>
      </p:sp>
      <p:pic>
        <p:nvPicPr>
          <p:cNvPr id="110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5212" y="4667250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5795962" y="4583112"/>
            <a:ext cx="11144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du thym </a:t>
            </a:r>
          </a:p>
        </p:txBody>
      </p:sp>
      <p:pic>
        <p:nvPicPr>
          <p:cNvPr id="112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762" y="4598987"/>
            <a:ext cx="2667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3748087" y="5130800"/>
            <a:ext cx="21193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des fines herbes </a:t>
            </a:r>
          </a:p>
        </p:txBody>
      </p:sp>
      <p:pic>
        <p:nvPicPr>
          <p:cNvPr id="114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7587" y="5149850"/>
            <a:ext cx="2667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812925" y="457200"/>
            <a:ext cx="206926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Des aliments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1"/>
      <p:bldP build="whole" bldLvl="1" animBg="1" rev="0" advAuto="0" spid="112" grpId="9"/>
      <p:bldP build="whole" bldLvl="1" animBg="1" rev="0" advAuto="0" spid="106" grpId="3"/>
      <p:bldP build="whole" bldLvl="1" animBg="1" rev="0" advAuto="0" spid="109" grpId="8"/>
      <p:bldP build="whole" bldLvl="1" animBg="1" rev="0" advAuto="0" spid="110" grpId="7"/>
      <p:bldP build="whole" bldLvl="1" animBg="1" rev="0" advAuto="0" spid="114" grpId="11"/>
      <p:bldP build="whole" bldLvl="1" animBg="1" rev="0" advAuto="0" spid="103" grpId="2"/>
      <p:bldP build="whole" bldLvl="1" animBg="1" rev="0" advAuto="0" spid="113" grpId="12"/>
      <p:bldP build="whole" bldLvl="1" animBg="1" rev="0" advAuto="0" spid="108" grpId="5"/>
      <p:bldP build="whole" bldLvl="1" animBg="1" rev="0" advAuto="0" spid="105" grpId="4"/>
      <p:bldP build="whole" bldLvl="1" animBg="1" rev="0" advAuto="0" spid="111" grpId="10"/>
      <p:bldP build="whole" bldLvl="1" animBg="1" rev="0" advAuto="0" spid="107" grpId="6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/>
          <p:nvPr/>
        </p:nvSpPr>
        <p:spPr>
          <a:xfrm>
            <a:off x="685800" y="1447800"/>
            <a:ext cx="4495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Identifying some kitchen appliances and utensils </a:t>
            </a:r>
          </a:p>
        </p:txBody>
      </p:sp>
      <p:sp>
        <p:nvSpPr>
          <p:cNvPr id="733" name="Shape 733"/>
          <p:cNvSpPr/>
          <p:nvPr/>
        </p:nvSpPr>
        <p:spPr>
          <a:xfrm>
            <a:off x="4876800" y="2525712"/>
            <a:ext cx="3067879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four</a:t>
            </a:r>
          </a:p>
          <a:p>
            <a:pPr>
              <a:defRPr b="1" sz="2800"/>
            </a:pPr>
            <a:r>
              <a:t>  (à micro-ondes) </a:t>
            </a:r>
          </a:p>
        </p:txBody>
      </p:sp>
      <p:sp>
        <p:nvSpPr>
          <p:cNvPr id="734" name="Shape 734"/>
          <p:cNvSpPr/>
          <p:nvPr/>
        </p:nvSpPr>
        <p:spPr>
          <a:xfrm>
            <a:off x="1295400" y="2528887"/>
            <a:ext cx="259080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/>
            </a:pPr>
            <a:r>
              <a:t>an oven, </a:t>
            </a:r>
          </a:p>
          <a:p>
            <a:pPr>
              <a:defRPr b="1" i="1" sz="2800"/>
            </a:pPr>
            <a:r>
              <a:t>  a microwave</a:t>
            </a:r>
          </a:p>
        </p:txBody>
      </p:sp>
      <p:sp>
        <p:nvSpPr>
          <p:cNvPr id="735" name="Shape 735"/>
          <p:cNvSpPr/>
          <p:nvPr/>
        </p:nvSpPr>
        <p:spPr>
          <a:xfrm>
            <a:off x="4883150" y="3443287"/>
            <a:ext cx="18626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poêle</a:t>
            </a:r>
            <a:r>
              <a:rPr b="0"/>
              <a:t> </a:t>
            </a:r>
          </a:p>
        </p:txBody>
      </p:sp>
      <p:sp>
        <p:nvSpPr>
          <p:cNvPr id="736" name="Shape 736"/>
          <p:cNvSpPr/>
          <p:nvPr/>
        </p:nvSpPr>
        <p:spPr>
          <a:xfrm>
            <a:off x="1301750" y="3443287"/>
            <a:ext cx="21194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frying pan</a:t>
            </a:r>
          </a:p>
        </p:txBody>
      </p:sp>
      <p:sp>
        <p:nvSpPr>
          <p:cNvPr id="737" name="Shape 737"/>
          <p:cNvSpPr/>
          <p:nvPr/>
        </p:nvSpPr>
        <p:spPr>
          <a:xfrm>
            <a:off x="4889500" y="3929062"/>
            <a:ext cx="25749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casserole</a:t>
            </a:r>
            <a:r>
              <a:rPr b="0"/>
              <a:t> </a:t>
            </a:r>
          </a:p>
        </p:txBody>
      </p:sp>
      <p:sp>
        <p:nvSpPr>
          <p:cNvPr id="738" name="Shape 738"/>
          <p:cNvSpPr/>
          <p:nvPr/>
        </p:nvSpPr>
        <p:spPr>
          <a:xfrm>
            <a:off x="1308100" y="3929062"/>
            <a:ext cx="95355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pot</a:t>
            </a:r>
          </a:p>
        </p:txBody>
      </p:sp>
      <p:sp>
        <p:nvSpPr>
          <p:cNvPr id="739" name="Shape 739"/>
          <p:cNvSpPr/>
          <p:nvPr/>
        </p:nvSpPr>
        <p:spPr>
          <a:xfrm>
            <a:off x="4895850" y="4414837"/>
            <a:ext cx="24066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un couvercle</a:t>
            </a:r>
            <a:r>
              <a:rPr b="0"/>
              <a:t> </a:t>
            </a:r>
          </a:p>
        </p:txBody>
      </p:sp>
      <p:sp>
        <p:nvSpPr>
          <p:cNvPr id="740" name="Shape 740"/>
          <p:cNvSpPr/>
          <p:nvPr/>
        </p:nvSpPr>
        <p:spPr>
          <a:xfrm>
            <a:off x="1314450" y="4433887"/>
            <a:ext cx="81551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lid</a:t>
            </a:r>
          </a:p>
        </p:txBody>
      </p:sp>
      <p:sp>
        <p:nvSpPr>
          <p:cNvPr id="741" name="Shape 741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42" name="Shape 742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9" grpId="8"/>
      <p:bldP build="whole" bldLvl="1" animBg="1" rev="0" advAuto="0" spid="736" grpId="3"/>
      <p:bldP build="whole" bldLvl="1" animBg="1" rev="0" advAuto="0" spid="737" grpId="6"/>
      <p:bldP build="whole" bldLvl="1" animBg="1" rev="0" advAuto="0" spid="740" grpId="7"/>
      <p:bldP build="whole" bldLvl="1" animBg="1" rev="0" advAuto="0" spid="738" grpId="5"/>
      <p:bldP build="whole" bldLvl="1" animBg="1" rev="0" advAuto="0" spid="735" grpId="4"/>
      <p:bldP build="whole" bldLvl="1" animBg="1" rev="0" advAuto="0" spid="734" grpId="1"/>
      <p:bldP build="whole" bldLvl="1" animBg="1" rev="0" advAuto="0" spid="733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/>
        </p:nvSpPr>
        <p:spPr>
          <a:xfrm>
            <a:off x="685800" y="1600200"/>
            <a:ext cx="7162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Talking about some cooking procedures</a:t>
            </a:r>
            <a:r>
              <a:rPr b="0"/>
              <a:t> </a:t>
            </a:r>
          </a:p>
        </p:txBody>
      </p:sp>
      <p:sp>
        <p:nvSpPr>
          <p:cNvPr id="745" name="Shape 745"/>
          <p:cNvSpPr/>
          <p:nvPr/>
        </p:nvSpPr>
        <p:spPr>
          <a:xfrm>
            <a:off x="5486399" y="2193925"/>
            <a:ext cx="26735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faire la cuisine</a:t>
            </a:r>
            <a:r>
              <a:rPr b="0"/>
              <a:t> </a:t>
            </a:r>
          </a:p>
        </p:txBody>
      </p:sp>
      <p:sp>
        <p:nvSpPr>
          <p:cNvPr id="746" name="Shape 746"/>
          <p:cNvSpPr/>
          <p:nvPr/>
        </p:nvSpPr>
        <p:spPr>
          <a:xfrm>
            <a:off x="1219199" y="2193925"/>
            <a:ext cx="136853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cook</a:t>
            </a:r>
          </a:p>
        </p:txBody>
      </p:sp>
      <p:sp>
        <p:nvSpPr>
          <p:cNvPr id="747" name="Shape 747"/>
          <p:cNvSpPr/>
          <p:nvPr/>
        </p:nvSpPr>
        <p:spPr>
          <a:xfrm>
            <a:off x="5487987" y="2681287"/>
            <a:ext cx="19028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faire cuire</a:t>
            </a:r>
            <a:r>
              <a:rPr b="0"/>
              <a:t> </a:t>
            </a:r>
          </a:p>
        </p:txBody>
      </p:sp>
      <p:sp>
        <p:nvSpPr>
          <p:cNvPr id="748" name="Shape 748"/>
          <p:cNvSpPr/>
          <p:nvPr/>
        </p:nvSpPr>
        <p:spPr>
          <a:xfrm>
            <a:off x="1220787" y="2681287"/>
            <a:ext cx="32651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cook something</a:t>
            </a:r>
          </a:p>
        </p:txBody>
      </p:sp>
      <p:sp>
        <p:nvSpPr>
          <p:cNvPr id="749" name="Shape 749"/>
          <p:cNvSpPr/>
          <p:nvPr/>
        </p:nvSpPr>
        <p:spPr>
          <a:xfrm>
            <a:off x="5489575" y="3168650"/>
            <a:ext cx="223808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faire bouillir </a:t>
            </a:r>
          </a:p>
        </p:txBody>
      </p:sp>
      <p:sp>
        <p:nvSpPr>
          <p:cNvPr id="750" name="Shape 750"/>
          <p:cNvSpPr/>
          <p:nvPr/>
        </p:nvSpPr>
        <p:spPr>
          <a:xfrm>
            <a:off x="1222375" y="3168650"/>
            <a:ext cx="117059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boil</a:t>
            </a:r>
          </a:p>
        </p:txBody>
      </p:sp>
      <p:sp>
        <p:nvSpPr>
          <p:cNvPr id="751" name="Shape 751"/>
          <p:cNvSpPr/>
          <p:nvPr/>
        </p:nvSpPr>
        <p:spPr>
          <a:xfrm>
            <a:off x="5491162" y="3656012"/>
            <a:ext cx="16850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éplucher </a:t>
            </a:r>
          </a:p>
        </p:txBody>
      </p:sp>
      <p:sp>
        <p:nvSpPr>
          <p:cNvPr id="752" name="Shape 752"/>
          <p:cNvSpPr/>
          <p:nvPr/>
        </p:nvSpPr>
        <p:spPr>
          <a:xfrm>
            <a:off x="1223962" y="3656012"/>
            <a:ext cx="125011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peel</a:t>
            </a:r>
          </a:p>
        </p:txBody>
      </p:sp>
      <p:sp>
        <p:nvSpPr>
          <p:cNvPr id="753" name="Shape 753"/>
          <p:cNvSpPr/>
          <p:nvPr/>
        </p:nvSpPr>
        <p:spPr>
          <a:xfrm>
            <a:off x="5492749" y="4143375"/>
            <a:ext cx="136905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hacher </a:t>
            </a:r>
          </a:p>
        </p:txBody>
      </p:sp>
      <p:sp>
        <p:nvSpPr>
          <p:cNvPr id="754" name="Shape 754"/>
          <p:cNvSpPr/>
          <p:nvPr/>
        </p:nvSpPr>
        <p:spPr>
          <a:xfrm>
            <a:off x="1225550" y="4143375"/>
            <a:ext cx="142739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grind</a:t>
            </a:r>
          </a:p>
        </p:txBody>
      </p:sp>
      <p:sp>
        <p:nvSpPr>
          <p:cNvPr id="755" name="Shape 755"/>
          <p:cNvSpPr/>
          <p:nvPr/>
        </p:nvSpPr>
        <p:spPr>
          <a:xfrm>
            <a:off x="5494337" y="4630737"/>
            <a:ext cx="13885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couper </a:t>
            </a:r>
          </a:p>
        </p:txBody>
      </p:sp>
      <p:sp>
        <p:nvSpPr>
          <p:cNvPr id="756" name="Shape 756"/>
          <p:cNvSpPr/>
          <p:nvPr/>
        </p:nvSpPr>
        <p:spPr>
          <a:xfrm>
            <a:off x="1227137" y="4630737"/>
            <a:ext cx="107197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cut</a:t>
            </a:r>
          </a:p>
        </p:txBody>
      </p:sp>
      <p:sp>
        <p:nvSpPr>
          <p:cNvPr id="757" name="Shape 757"/>
          <p:cNvSpPr/>
          <p:nvPr/>
        </p:nvSpPr>
        <p:spPr>
          <a:xfrm>
            <a:off x="5495925" y="5118100"/>
            <a:ext cx="109245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râper </a:t>
            </a:r>
          </a:p>
        </p:txBody>
      </p:sp>
      <p:sp>
        <p:nvSpPr>
          <p:cNvPr id="758" name="Shape 758"/>
          <p:cNvSpPr/>
          <p:nvPr/>
        </p:nvSpPr>
        <p:spPr>
          <a:xfrm>
            <a:off x="1228725" y="5118100"/>
            <a:ext cx="30084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shred, to grate</a:t>
            </a:r>
          </a:p>
        </p:txBody>
      </p:sp>
      <p:sp>
        <p:nvSpPr>
          <p:cNvPr id="759" name="Shape 759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60" name="Shape 760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8" grpId="13"/>
      <p:bldP build="whole" bldLvl="1" animBg="1" rev="0" advAuto="0" spid="755" grpId="12"/>
      <p:bldP build="whole" bldLvl="1" animBg="1" rev="0" advAuto="0" spid="749" grpId="6"/>
      <p:bldP build="whole" bldLvl="1" animBg="1" rev="0" advAuto="0" spid="745" grpId="2"/>
      <p:bldP build="whole" bldLvl="1" animBg="1" rev="0" advAuto="0" spid="747" grpId="4"/>
      <p:bldP build="whole" bldLvl="1" animBg="1" rev="0" advAuto="0" spid="748" grpId="3"/>
      <p:bldP build="whole" bldLvl="1" animBg="1" rev="0" advAuto="0" spid="753" grpId="10"/>
      <p:bldP build="whole" bldLvl="1" animBg="1" rev="0" advAuto="0" spid="750" grpId="5"/>
      <p:bldP build="whole" bldLvl="1" animBg="1" rev="0" advAuto="0" spid="751" grpId="8"/>
      <p:bldP build="whole" bldLvl="1" animBg="1" rev="0" advAuto="0" spid="746" grpId="1"/>
      <p:bldP build="whole" bldLvl="1" animBg="1" rev="0" advAuto="0" spid="752" grpId="7"/>
      <p:bldP build="whole" bldLvl="1" animBg="1" rev="0" advAuto="0" spid="757" grpId="14"/>
      <p:bldP build="whole" bldLvl="1" animBg="1" rev="0" advAuto="0" spid="754" grpId="9"/>
      <p:bldP build="whole" bldLvl="1" animBg="1" rev="0" advAuto="0" spid="756" grpId="1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685800" y="1600200"/>
            <a:ext cx="7162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Talking about some cooking procedures</a:t>
            </a:r>
            <a:r>
              <a:rPr b="0"/>
              <a:t> </a:t>
            </a:r>
          </a:p>
        </p:txBody>
      </p:sp>
      <p:sp>
        <p:nvSpPr>
          <p:cNvPr id="763" name="Shape 763"/>
          <p:cNvSpPr/>
          <p:nvPr/>
        </p:nvSpPr>
        <p:spPr>
          <a:xfrm>
            <a:off x="4876800" y="2193925"/>
            <a:ext cx="138850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ajouter </a:t>
            </a:r>
          </a:p>
        </p:txBody>
      </p:sp>
      <p:sp>
        <p:nvSpPr>
          <p:cNvPr id="764" name="Shape 764"/>
          <p:cNvSpPr/>
          <p:nvPr/>
        </p:nvSpPr>
        <p:spPr>
          <a:xfrm>
            <a:off x="1219200" y="2193925"/>
            <a:ext cx="117076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add</a:t>
            </a:r>
          </a:p>
        </p:txBody>
      </p:sp>
      <p:sp>
        <p:nvSpPr>
          <p:cNvPr id="765" name="Shape 765"/>
          <p:cNvSpPr/>
          <p:nvPr/>
        </p:nvSpPr>
        <p:spPr>
          <a:xfrm>
            <a:off x="4878387" y="2681287"/>
            <a:ext cx="140864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remuer </a:t>
            </a:r>
          </a:p>
        </p:txBody>
      </p:sp>
      <p:sp>
        <p:nvSpPr>
          <p:cNvPr id="766" name="Shape 766"/>
          <p:cNvSpPr/>
          <p:nvPr/>
        </p:nvSpPr>
        <p:spPr>
          <a:xfrm>
            <a:off x="1220787" y="2681287"/>
            <a:ext cx="10919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stir</a:t>
            </a:r>
          </a:p>
        </p:txBody>
      </p:sp>
      <p:sp>
        <p:nvSpPr>
          <p:cNvPr id="767" name="Shape 767"/>
          <p:cNvSpPr/>
          <p:nvPr/>
        </p:nvSpPr>
        <p:spPr>
          <a:xfrm>
            <a:off x="4879975" y="3168650"/>
            <a:ext cx="127077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verser</a:t>
            </a:r>
            <a:r>
              <a:rPr b="0"/>
              <a:t> </a:t>
            </a:r>
          </a:p>
        </p:txBody>
      </p:sp>
      <p:sp>
        <p:nvSpPr>
          <p:cNvPr id="768" name="Shape 768"/>
          <p:cNvSpPr/>
          <p:nvPr/>
        </p:nvSpPr>
        <p:spPr>
          <a:xfrm>
            <a:off x="1222375" y="3168650"/>
            <a:ext cx="132859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to pour</a:t>
            </a:r>
          </a:p>
        </p:txBody>
      </p:sp>
      <p:sp>
        <p:nvSpPr>
          <p:cNvPr id="769" name="Shape 769"/>
          <p:cNvSpPr/>
          <p:nvPr/>
        </p:nvSpPr>
        <p:spPr>
          <a:xfrm>
            <a:off x="4881562" y="3656012"/>
            <a:ext cx="23170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rondelle</a:t>
            </a:r>
            <a:r>
              <a:rPr b="0"/>
              <a:t> </a:t>
            </a:r>
          </a:p>
        </p:txBody>
      </p:sp>
      <p:sp>
        <p:nvSpPr>
          <p:cNvPr id="770" name="Shape 770"/>
          <p:cNvSpPr/>
          <p:nvPr/>
        </p:nvSpPr>
        <p:spPr>
          <a:xfrm>
            <a:off x="1223962" y="3656012"/>
            <a:ext cx="23573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ring, a slice</a:t>
            </a:r>
          </a:p>
        </p:txBody>
      </p:sp>
      <p:sp>
        <p:nvSpPr>
          <p:cNvPr id="771" name="Shape 771"/>
          <p:cNvSpPr/>
          <p:nvPr/>
        </p:nvSpPr>
        <p:spPr>
          <a:xfrm>
            <a:off x="4883149" y="4143375"/>
            <a:ext cx="221846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morceau</a:t>
            </a:r>
            <a:r>
              <a:rPr b="0"/>
              <a:t> </a:t>
            </a:r>
          </a:p>
        </p:txBody>
      </p:sp>
      <p:sp>
        <p:nvSpPr>
          <p:cNvPr id="772" name="Shape 772"/>
          <p:cNvSpPr/>
          <p:nvPr/>
        </p:nvSpPr>
        <p:spPr>
          <a:xfrm>
            <a:off x="1225549" y="4143375"/>
            <a:ext cx="131002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piece</a:t>
            </a:r>
          </a:p>
        </p:txBody>
      </p:sp>
      <p:sp>
        <p:nvSpPr>
          <p:cNvPr id="773" name="Shape 773"/>
          <p:cNvSpPr/>
          <p:nvPr/>
        </p:nvSpPr>
        <p:spPr>
          <a:xfrm>
            <a:off x="4884737" y="4630737"/>
            <a:ext cx="210022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recette</a:t>
            </a:r>
            <a:r>
              <a:rPr b="0"/>
              <a:t> </a:t>
            </a:r>
          </a:p>
        </p:txBody>
      </p:sp>
      <p:sp>
        <p:nvSpPr>
          <p:cNvPr id="774" name="Shape 774"/>
          <p:cNvSpPr/>
          <p:nvPr/>
        </p:nvSpPr>
        <p:spPr>
          <a:xfrm>
            <a:off x="1227137" y="4630737"/>
            <a:ext cx="14484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recipe</a:t>
            </a:r>
          </a:p>
        </p:txBody>
      </p:sp>
      <p:sp>
        <p:nvSpPr>
          <p:cNvPr id="775" name="Shape 775"/>
          <p:cNvSpPr/>
          <p:nvPr/>
        </p:nvSpPr>
        <p:spPr>
          <a:xfrm>
            <a:off x="4886325" y="5118100"/>
            <a:ext cx="136836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plat</a:t>
            </a:r>
            <a:r>
              <a:rPr b="0"/>
              <a:t> </a:t>
            </a:r>
          </a:p>
        </p:txBody>
      </p:sp>
      <p:sp>
        <p:nvSpPr>
          <p:cNvPr id="776" name="Shape 776"/>
          <p:cNvSpPr/>
          <p:nvPr/>
        </p:nvSpPr>
        <p:spPr>
          <a:xfrm>
            <a:off x="1228725" y="5118100"/>
            <a:ext cx="11317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dish</a:t>
            </a:r>
          </a:p>
        </p:txBody>
      </p:sp>
      <p:sp>
        <p:nvSpPr>
          <p:cNvPr id="777" name="Shape 777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78" name="Shape 778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3" grpId="2"/>
      <p:bldP build="whole" bldLvl="1" animBg="1" rev="0" advAuto="0" spid="769" grpId="8"/>
      <p:bldP build="whole" bldLvl="1" animBg="1" rev="0" advAuto="0" spid="771" grpId="10"/>
      <p:bldP build="whole" bldLvl="1" animBg="1" rev="0" advAuto="0" spid="773" grpId="12"/>
      <p:bldP build="whole" bldLvl="1" animBg="1" rev="0" advAuto="0" spid="764" grpId="1"/>
      <p:bldP build="whole" bldLvl="1" animBg="1" rev="0" advAuto="0" spid="768" grpId="5"/>
      <p:bldP build="whole" bldLvl="1" animBg="1" rev="0" advAuto="0" spid="774" grpId="11"/>
      <p:bldP build="whole" bldLvl="1" animBg="1" rev="0" advAuto="0" spid="772" grpId="9"/>
      <p:bldP build="whole" bldLvl="1" animBg="1" rev="0" advAuto="0" spid="765" grpId="4"/>
      <p:bldP build="whole" bldLvl="1" animBg="1" rev="0" advAuto="0" spid="775" grpId="14"/>
      <p:bldP build="whole" bldLvl="1" animBg="1" rev="0" advAuto="0" spid="776" grpId="13"/>
      <p:bldP build="whole" bldLvl="1" animBg="1" rev="0" advAuto="0" spid="770" grpId="7"/>
      <p:bldP build="whole" bldLvl="1" animBg="1" rev="0" advAuto="0" spid="767" grpId="6"/>
      <p:bldP build="whole" bldLvl="1" animBg="1" rev="0" advAuto="0" spid="766" grpId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781" name="Shape 781"/>
          <p:cNvSpPr/>
          <p:nvPr/>
        </p:nvSpPr>
        <p:spPr>
          <a:xfrm>
            <a:off x="4876800" y="2147887"/>
            <a:ext cx="198111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aliment</a:t>
            </a:r>
            <a:r>
              <a:rPr b="0"/>
              <a:t> </a:t>
            </a:r>
          </a:p>
        </p:txBody>
      </p:sp>
      <p:sp>
        <p:nvSpPr>
          <p:cNvPr id="782" name="Shape 782"/>
          <p:cNvSpPr/>
          <p:nvPr/>
        </p:nvSpPr>
        <p:spPr>
          <a:xfrm>
            <a:off x="1219200" y="2147887"/>
            <a:ext cx="8742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food</a:t>
            </a:r>
          </a:p>
        </p:txBody>
      </p:sp>
      <p:sp>
        <p:nvSpPr>
          <p:cNvPr id="783" name="Shape 783"/>
          <p:cNvSpPr/>
          <p:nvPr/>
        </p:nvSpPr>
        <p:spPr>
          <a:xfrm>
            <a:off x="4878387" y="2633662"/>
            <a:ext cx="19811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légume </a:t>
            </a:r>
          </a:p>
        </p:txBody>
      </p:sp>
      <p:sp>
        <p:nvSpPr>
          <p:cNvPr id="784" name="Shape 784"/>
          <p:cNvSpPr/>
          <p:nvPr/>
        </p:nvSpPr>
        <p:spPr>
          <a:xfrm>
            <a:off x="1220787" y="2633662"/>
            <a:ext cx="204118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vegetable</a:t>
            </a:r>
          </a:p>
        </p:txBody>
      </p:sp>
      <p:sp>
        <p:nvSpPr>
          <p:cNvPr id="785" name="Shape 785"/>
          <p:cNvSpPr/>
          <p:nvPr/>
        </p:nvSpPr>
        <p:spPr>
          <a:xfrm>
            <a:off x="4879975" y="3119437"/>
            <a:ext cx="31265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poivron rouge </a:t>
            </a:r>
          </a:p>
        </p:txBody>
      </p:sp>
      <p:sp>
        <p:nvSpPr>
          <p:cNvPr id="786" name="Shape 786"/>
          <p:cNvSpPr/>
          <p:nvPr/>
        </p:nvSpPr>
        <p:spPr>
          <a:xfrm>
            <a:off x="1222375" y="3119437"/>
            <a:ext cx="22384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red pepper</a:t>
            </a:r>
          </a:p>
        </p:txBody>
      </p:sp>
      <p:sp>
        <p:nvSpPr>
          <p:cNvPr id="787" name="Shape 787"/>
          <p:cNvSpPr/>
          <p:nvPr/>
        </p:nvSpPr>
        <p:spPr>
          <a:xfrm>
            <a:off x="4881562" y="3605212"/>
            <a:ext cx="19210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oignon </a:t>
            </a:r>
          </a:p>
        </p:txBody>
      </p:sp>
      <p:sp>
        <p:nvSpPr>
          <p:cNvPr id="788" name="Shape 788"/>
          <p:cNvSpPr/>
          <p:nvPr/>
        </p:nvSpPr>
        <p:spPr>
          <a:xfrm>
            <a:off x="1223962" y="3605212"/>
            <a:ext cx="15855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onion</a:t>
            </a:r>
          </a:p>
        </p:txBody>
      </p:sp>
      <p:sp>
        <p:nvSpPr>
          <p:cNvPr id="789" name="Shape 789"/>
          <p:cNvSpPr/>
          <p:nvPr/>
        </p:nvSpPr>
        <p:spPr>
          <a:xfrm>
            <a:off x="4883150" y="4090987"/>
            <a:ext cx="29890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gousse d’ail </a:t>
            </a:r>
          </a:p>
        </p:txBody>
      </p:sp>
      <p:sp>
        <p:nvSpPr>
          <p:cNvPr id="790" name="Shape 790"/>
          <p:cNvSpPr/>
          <p:nvPr/>
        </p:nvSpPr>
        <p:spPr>
          <a:xfrm>
            <a:off x="1225550" y="4090987"/>
            <a:ext cx="27919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clove of garlic</a:t>
            </a:r>
          </a:p>
        </p:txBody>
      </p:sp>
      <p:sp>
        <p:nvSpPr>
          <p:cNvPr id="791" name="Shape 791"/>
          <p:cNvSpPr/>
          <p:nvPr/>
        </p:nvSpPr>
        <p:spPr>
          <a:xfrm>
            <a:off x="4884737" y="4576762"/>
            <a:ext cx="284997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champignon </a:t>
            </a:r>
          </a:p>
        </p:txBody>
      </p:sp>
      <p:sp>
        <p:nvSpPr>
          <p:cNvPr id="792" name="Shape 792"/>
          <p:cNvSpPr/>
          <p:nvPr/>
        </p:nvSpPr>
        <p:spPr>
          <a:xfrm>
            <a:off x="1227137" y="4576762"/>
            <a:ext cx="22380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mushroom</a:t>
            </a:r>
          </a:p>
        </p:txBody>
      </p:sp>
      <p:sp>
        <p:nvSpPr>
          <p:cNvPr id="793" name="Shape 793"/>
          <p:cNvSpPr/>
          <p:nvPr/>
        </p:nvSpPr>
        <p:spPr>
          <a:xfrm>
            <a:off x="4886325" y="5062537"/>
            <a:ext cx="3601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pomme de terre </a:t>
            </a:r>
          </a:p>
        </p:txBody>
      </p:sp>
      <p:sp>
        <p:nvSpPr>
          <p:cNvPr id="794" name="Shape 794"/>
          <p:cNvSpPr/>
          <p:nvPr/>
        </p:nvSpPr>
        <p:spPr>
          <a:xfrm>
            <a:off x="1228725" y="5062537"/>
            <a:ext cx="148695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potato</a:t>
            </a:r>
          </a:p>
        </p:txBody>
      </p:sp>
      <p:sp>
        <p:nvSpPr>
          <p:cNvPr id="795" name="Shape 795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796" name="Shape 796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1" grpId="2"/>
      <p:bldP build="whole" bldLvl="1" animBg="1" rev="0" advAuto="0" spid="790" grpId="9"/>
      <p:bldP build="whole" bldLvl="1" animBg="1" rev="0" advAuto="0" spid="788" grpId="7"/>
      <p:bldP build="whole" bldLvl="1" animBg="1" rev="0" advAuto="0" spid="782" grpId="1"/>
      <p:bldP build="whole" bldLvl="1" animBg="1" rev="0" advAuto="0" spid="787" grpId="8"/>
      <p:bldP build="whole" bldLvl="1" animBg="1" rev="0" advAuto="0" spid="789" grpId="10"/>
      <p:bldP build="whole" bldLvl="1" animBg="1" rev="0" advAuto="0" spid="792" grpId="11"/>
      <p:bldP build="whole" bldLvl="1" animBg="1" rev="0" advAuto="0" spid="785" grpId="6"/>
      <p:bldP build="whole" bldLvl="1" animBg="1" rev="0" advAuto="0" spid="786" grpId="5"/>
      <p:bldP build="whole" bldLvl="1" animBg="1" rev="0" advAuto="0" spid="791" grpId="12"/>
      <p:bldP build="whole" bldLvl="1" animBg="1" rev="0" advAuto="0" spid="794" grpId="13"/>
      <p:bldP build="whole" bldLvl="1" animBg="1" rev="0" advAuto="0" spid="783" grpId="4"/>
      <p:bldP build="whole" bldLvl="1" animBg="1" rev="0" advAuto="0" spid="784" grpId="3"/>
      <p:bldP build="whole" bldLvl="1" animBg="1" rev="0" advAuto="0" spid="793" grpId="14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799" name="Shape 799"/>
          <p:cNvSpPr/>
          <p:nvPr/>
        </p:nvSpPr>
        <p:spPr>
          <a:xfrm>
            <a:off x="4952999" y="2147887"/>
            <a:ext cx="26728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haricot vert </a:t>
            </a:r>
          </a:p>
        </p:txBody>
      </p:sp>
      <p:sp>
        <p:nvSpPr>
          <p:cNvPr id="800" name="Shape 800"/>
          <p:cNvSpPr/>
          <p:nvPr/>
        </p:nvSpPr>
        <p:spPr>
          <a:xfrm>
            <a:off x="1371599" y="2147887"/>
            <a:ext cx="229781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green bean</a:t>
            </a:r>
          </a:p>
        </p:txBody>
      </p:sp>
      <p:sp>
        <p:nvSpPr>
          <p:cNvPr id="801" name="Shape 801"/>
          <p:cNvSpPr/>
          <p:nvPr/>
        </p:nvSpPr>
        <p:spPr>
          <a:xfrm>
            <a:off x="4954587" y="2633662"/>
            <a:ext cx="14273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fruit</a:t>
            </a:r>
            <a:r>
              <a:rPr b="0"/>
              <a:t> </a:t>
            </a:r>
          </a:p>
        </p:txBody>
      </p:sp>
      <p:sp>
        <p:nvSpPr>
          <p:cNvPr id="802" name="Shape 802"/>
          <p:cNvSpPr/>
          <p:nvPr/>
        </p:nvSpPr>
        <p:spPr>
          <a:xfrm>
            <a:off x="1373187" y="2633662"/>
            <a:ext cx="10919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fruit</a:t>
            </a:r>
          </a:p>
        </p:txBody>
      </p:sp>
      <p:sp>
        <p:nvSpPr>
          <p:cNvPr id="803" name="Shape 803"/>
          <p:cNvSpPr/>
          <p:nvPr/>
        </p:nvSpPr>
        <p:spPr>
          <a:xfrm>
            <a:off x="4956175" y="3119437"/>
            <a:ext cx="17239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citron</a:t>
            </a:r>
            <a:r>
              <a:rPr b="0"/>
              <a:t> </a:t>
            </a:r>
          </a:p>
        </p:txBody>
      </p:sp>
      <p:sp>
        <p:nvSpPr>
          <p:cNvPr id="804" name="Shape 804"/>
          <p:cNvSpPr/>
          <p:nvPr/>
        </p:nvSpPr>
        <p:spPr>
          <a:xfrm>
            <a:off x="1374775" y="3119437"/>
            <a:ext cx="14478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lemon</a:t>
            </a:r>
          </a:p>
        </p:txBody>
      </p:sp>
      <p:sp>
        <p:nvSpPr>
          <p:cNvPr id="805" name="Shape 805"/>
          <p:cNvSpPr/>
          <p:nvPr/>
        </p:nvSpPr>
        <p:spPr>
          <a:xfrm>
            <a:off x="4957762" y="3605212"/>
            <a:ext cx="21194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orange</a:t>
            </a:r>
            <a:r>
              <a:rPr b="0"/>
              <a:t> </a:t>
            </a:r>
          </a:p>
        </p:txBody>
      </p:sp>
      <p:sp>
        <p:nvSpPr>
          <p:cNvPr id="806" name="Shape 806"/>
          <p:cNvSpPr/>
          <p:nvPr/>
        </p:nvSpPr>
        <p:spPr>
          <a:xfrm>
            <a:off x="1376362" y="3605212"/>
            <a:ext cx="18034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orange</a:t>
            </a:r>
          </a:p>
        </p:txBody>
      </p:sp>
      <p:sp>
        <p:nvSpPr>
          <p:cNvPr id="807" name="Shape 807"/>
          <p:cNvSpPr/>
          <p:nvPr/>
        </p:nvSpPr>
        <p:spPr>
          <a:xfrm>
            <a:off x="4959350" y="4090987"/>
            <a:ext cx="33250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pamplemousse</a:t>
            </a:r>
            <a:r>
              <a:rPr b="0"/>
              <a:t> </a:t>
            </a:r>
          </a:p>
        </p:txBody>
      </p:sp>
      <p:sp>
        <p:nvSpPr>
          <p:cNvPr id="808" name="Shape 808"/>
          <p:cNvSpPr/>
          <p:nvPr/>
        </p:nvSpPr>
        <p:spPr>
          <a:xfrm>
            <a:off x="1377950" y="4090987"/>
            <a:ext cx="20602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grapefruit</a:t>
            </a:r>
          </a:p>
        </p:txBody>
      </p:sp>
      <p:sp>
        <p:nvSpPr>
          <p:cNvPr id="809" name="Shape 809"/>
          <p:cNvSpPr/>
          <p:nvPr/>
        </p:nvSpPr>
        <p:spPr>
          <a:xfrm>
            <a:off x="4960937" y="4576762"/>
            <a:ext cx="16848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du raisin</a:t>
            </a:r>
            <a:r>
              <a:rPr b="0"/>
              <a:t> </a:t>
            </a:r>
          </a:p>
        </p:txBody>
      </p:sp>
      <p:sp>
        <p:nvSpPr>
          <p:cNvPr id="810" name="Shape 810"/>
          <p:cNvSpPr/>
          <p:nvPr/>
        </p:nvSpPr>
        <p:spPr>
          <a:xfrm>
            <a:off x="1379537" y="4576762"/>
            <a:ext cx="136905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grape</a:t>
            </a:r>
          </a:p>
        </p:txBody>
      </p:sp>
      <p:sp>
        <p:nvSpPr>
          <p:cNvPr id="811" name="Shape 811"/>
          <p:cNvSpPr/>
          <p:nvPr/>
        </p:nvSpPr>
        <p:spPr>
          <a:xfrm>
            <a:off x="4962525" y="5062537"/>
            <a:ext cx="19022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herbe</a:t>
            </a:r>
            <a:r>
              <a:rPr b="0"/>
              <a:t> </a:t>
            </a:r>
          </a:p>
        </p:txBody>
      </p:sp>
      <p:sp>
        <p:nvSpPr>
          <p:cNvPr id="812" name="Shape 812"/>
          <p:cNvSpPr/>
          <p:nvPr/>
        </p:nvSpPr>
        <p:spPr>
          <a:xfrm>
            <a:off x="1381125" y="5062537"/>
            <a:ext cx="13885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herb</a:t>
            </a:r>
          </a:p>
        </p:txBody>
      </p:sp>
      <p:sp>
        <p:nvSpPr>
          <p:cNvPr id="813" name="Shape 813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814" name="Shape 814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2" grpId="3"/>
      <p:bldP build="whole" bldLvl="1" animBg="1" rev="0" advAuto="0" spid="801" grpId="4"/>
      <p:bldP build="whole" bldLvl="1" animBg="1" rev="0" advAuto="0" spid="799" grpId="2"/>
      <p:bldP build="whole" bldLvl="1" animBg="1" rev="0" advAuto="0" spid="809" grpId="12"/>
      <p:bldP build="whole" bldLvl="1" animBg="1" rev="0" advAuto="0" spid="800" grpId="1"/>
      <p:bldP build="whole" bldLvl="1" animBg="1" rev="0" advAuto="0" spid="811" grpId="14"/>
      <p:bldP build="whole" bldLvl="1" animBg="1" rev="0" advAuto="0" spid="806" grpId="7"/>
      <p:bldP build="whole" bldLvl="1" animBg="1" rev="0" advAuto="0" spid="805" grpId="8"/>
      <p:bldP build="whole" bldLvl="1" animBg="1" rev="0" advAuto="0" spid="810" grpId="11"/>
      <p:bldP build="whole" bldLvl="1" animBg="1" rev="0" advAuto="0" spid="804" grpId="5"/>
      <p:bldP build="whole" bldLvl="1" animBg="1" rev="0" advAuto="0" spid="808" grpId="9"/>
      <p:bldP build="whole" bldLvl="1" animBg="1" rev="0" advAuto="0" spid="807" grpId="10"/>
      <p:bldP build="whole" bldLvl="1" animBg="1" rev="0" advAuto="0" spid="803" grpId="6"/>
      <p:bldP build="whole" bldLvl="1" animBg="1" rev="0" advAuto="0" spid="812" grpId="1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817" name="Shape 817"/>
          <p:cNvSpPr/>
          <p:nvPr/>
        </p:nvSpPr>
        <p:spPr>
          <a:xfrm>
            <a:off x="4648200" y="2147887"/>
            <a:ext cx="30093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des fines herbes</a:t>
            </a:r>
            <a:r>
              <a:rPr b="0"/>
              <a:t> </a:t>
            </a:r>
          </a:p>
        </p:txBody>
      </p:sp>
      <p:sp>
        <p:nvSpPr>
          <p:cNvPr id="818" name="Shape 818"/>
          <p:cNvSpPr/>
          <p:nvPr/>
        </p:nvSpPr>
        <p:spPr>
          <a:xfrm>
            <a:off x="1295399" y="2147887"/>
            <a:ext cx="107249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herbs</a:t>
            </a:r>
          </a:p>
        </p:txBody>
      </p:sp>
      <p:sp>
        <p:nvSpPr>
          <p:cNvPr id="819" name="Shape 819"/>
          <p:cNvSpPr/>
          <p:nvPr/>
        </p:nvSpPr>
        <p:spPr>
          <a:xfrm>
            <a:off x="4649787" y="2633662"/>
            <a:ext cx="16848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persil </a:t>
            </a:r>
          </a:p>
        </p:txBody>
      </p:sp>
      <p:sp>
        <p:nvSpPr>
          <p:cNvPr id="820" name="Shape 820"/>
          <p:cNvSpPr/>
          <p:nvPr/>
        </p:nvSpPr>
        <p:spPr>
          <a:xfrm>
            <a:off x="1296987" y="2633662"/>
            <a:ext cx="13496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parsley</a:t>
            </a:r>
          </a:p>
        </p:txBody>
      </p:sp>
      <p:sp>
        <p:nvSpPr>
          <p:cNvPr id="821" name="Shape 821"/>
          <p:cNvSpPr/>
          <p:nvPr/>
        </p:nvSpPr>
        <p:spPr>
          <a:xfrm>
            <a:off x="4651375" y="3119437"/>
            <a:ext cx="18232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laurier </a:t>
            </a:r>
          </a:p>
        </p:txBody>
      </p:sp>
      <p:sp>
        <p:nvSpPr>
          <p:cNvPr id="822" name="Shape 822"/>
          <p:cNvSpPr/>
          <p:nvPr/>
        </p:nvSpPr>
        <p:spPr>
          <a:xfrm>
            <a:off x="1298575" y="3119437"/>
            <a:ext cx="190332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bay leaves</a:t>
            </a:r>
          </a:p>
        </p:txBody>
      </p:sp>
      <p:sp>
        <p:nvSpPr>
          <p:cNvPr id="823" name="Shape 823"/>
          <p:cNvSpPr/>
          <p:nvPr/>
        </p:nvSpPr>
        <p:spPr>
          <a:xfrm>
            <a:off x="4652962" y="3605212"/>
            <a:ext cx="15857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thym </a:t>
            </a:r>
          </a:p>
        </p:txBody>
      </p:sp>
      <p:sp>
        <p:nvSpPr>
          <p:cNvPr id="824" name="Shape 824"/>
          <p:cNvSpPr/>
          <p:nvPr/>
        </p:nvSpPr>
        <p:spPr>
          <a:xfrm>
            <a:off x="1300162" y="3605212"/>
            <a:ext cx="11514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thyme</a:t>
            </a:r>
          </a:p>
        </p:txBody>
      </p:sp>
      <p:sp>
        <p:nvSpPr>
          <p:cNvPr id="825" name="Shape 825"/>
          <p:cNvSpPr/>
          <p:nvPr/>
        </p:nvSpPr>
        <p:spPr>
          <a:xfrm>
            <a:off x="4654550" y="4090987"/>
            <a:ext cx="35221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 l’huile </a:t>
            </a:r>
            <a:r>
              <a:rPr i="1"/>
              <a:t>(f.) </a:t>
            </a:r>
            <a:r>
              <a:t>d’olive </a:t>
            </a:r>
          </a:p>
        </p:txBody>
      </p:sp>
      <p:sp>
        <p:nvSpPr>
          <p:cNvPr id="826" name="Shape 826"/>
          <p:cNvSpPr/>
          <p:nvPr/>
        </p:nvSpPr>
        <p:spPr>
          <a:xfrm>
            <a:off x="1301750" y="4090987"/>
            <a:ext cx="14280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olive oil</a:t>
            </a:r>
          </a:p>
        </p:txBody>
      </p:sp>
      <p:sp>
        <p:nvSpPr>
          <p:cNvPr id="827" name="Shape 827"/>
          <p:cNvSpPr/>
          <p:nvPr/>
        </p:nvSpPr>
        <p:spPr>
          <a:xfrm>
            <a:off x="4656137" y="4576762"/>
            <a:ext cx="29098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des pâtes </a:t>
            </a:r>
            <a:r>
              <a:rPr i="1"/>
              <a:t>(f. pl.)</a:t>
            </a:r>
            <a:r>
              <a:t> </a:t>
            </a:r>
          </a:p>
        </p:txBody>
      </p:sp>
      <p:sp>
        <p:nvSpPr>
          <p:cNvPr id="828" name="Shape 828"/>
          <p:cNvSpPr/>
          <p:nvPr/>
        </p:nvSpPr>
        <p:spPr>
          <a:xfrm>
            <a:off x="1303337" y="4576762"/>
            <a:ext cx="103307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pasta</a:t>
            </a:r>
          </a:p>
        </p:txBody>
      </p:sp>
      <p:sp>
        <p:nvSpPr>
          <p:cNvPr id="829" name="Shape 829"/>
          <p:cNvSpPr/>
          <p:nvPr/>
        </p:nvSpPr>
        <p:spPr>
          <a:xfrm>
            <a:off x="4657725" y="5062537"/>
            <a:ext cx="304825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de la choucroute </a:t>
            </a:r>
          </a:p>
        </p:txBody>
      </p:sp>
      <p:sp>
        <p:nvSpPr>
          <p:cNvPr id="830" name="Shape 830"/>
          <p:cNvSpPr/>
          <p:nvPr/>
        </p:nvSpPr>
        <p:spPr>
          <a:xfrm>
            <a:off x="1304925" y="5062537"/>
            <a:ext cx="192259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sauerkraut</a:t>
            </a:r>
          </a:p>
        </p:txBody>
      </p:sp>
      <p:sp>
        <p:nvSpPr>
          <p:cNvPr id="831" name="Shape 831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832" name="Shape 832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7" grpId="12"/>
      <p:bldP build="whole" bldLvl="1" animBg="1" rev="0" advAuto="0" spid="818" grpId="1"/>
      <p:bldP build="whole" bldLvl="1" animBg="1" rev="0" advAuto="0" spid="820" grpId="3"/>
      <p:bldP build="whole" bldLvl="1" animBg="1" rev="0" advAuto="0" spid="830" grpId="13"/>
      <p:bldP build="whole" bldLvl="1" animBg="1" rev="0" advAuto="0" spid="826" grpId="9"/>
      <p:bldP build="whole" bldLvl="1" animBg="1" rev="0" advAuto="0" spid="829" grpId="14"/>
      <p:bldP build="whole" bldLvl="1" animBg="1" rev="0" advAuto="0" spid="822" grpId="5"/>
      <p:bldP build="whole" bldLvl="1" animBg="1" rev="0" advAuto="0" spid="828" grpId="11"/>
      <p:bldP build="whole" bldLvl="1" animBg="1" rev="0" advAuto="0" spid="821" grpId="6"/>
      <p:bldP build="whole" bldLvl="1" animBg="1" rev="0" advAuto="0" spid="819" grpId="4"/>
      <p:bldP build="whole" bldLvl="1" animBg="1" rev="0" advAuto="0" spid="817" grpId="2"/>
      <p:bldP build="whole" bldLvl="1" animBg="1" rev="0" advAuto="0" spid="824" grpId="7"/>
      <p:bldP build="whole" bldLvl="1" animBg="1" rev="0" advAuto="0" spid="823" grpId="8"/>
      <p:bldP build="whole" bldLvl="1" animBg="1" rev="0" advAuto="0" spid="825" grpId="1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835" name="Shape 835"/>
          <p:cNvSpPr/>
          <p:nvPr/>
        </p:nvSpPr>
        <p:spPr>
          <a:xfrm>
            <a:off x="4876800" y="2147887"/>
            <a:ext cx="194221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sauce </a:t>
            </a:r>
          </a:p>
        </p:txBody>
      </p:sp>
      <p:sp>
        <p:nvSpPr>
          <p:cNvPr id="836" name="Shape 836"/>
          <p:cNvSpPr/>
          <p:nvPr/>
        </p:nvSpPr>
        <p:spPr>
          <a:xfrm>
            <a:off x="1447800" y="2147887"/>
            <a:ext cx="14089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sauce</a:t>
            </a:r>
          </a:p>
        </p:txBody>
      </p:sp>
      <p:sp>
        <p:nvSpPr>
          <p:cNvPr id="837" name="Shape 837"/>
          <p:cNvSpPr/>
          <p:nvPr/>
        </p:nvSpPr>
        <p:spPr>
          <a:xfrm>
            <a:off x="4878387" y="2633662"/>
            <a:ext cx="172483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la viande</a:t>
            </a:r>
            <a:r>
              <a:rPr b="0"/>
              <a:t> </a:t>
            </a:r>
          </a:p>
        </p:txBody>
      </p:sp>
      <p:sp>
        <p:nvSpPr>
          <p:cNvPr id="838" name="Shape 838"/>
          <p:cNvSpPr/>
          <p:nvPr/>
        </p:nvSpPr>
        <p:spPr>
          <a:xfrm>
            <a:off x="1449387" y="2633662"/>
            <a:ext cx="9342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meat</a:t>
            </a:r>
          </a:p>
        </p:txBody>
      </p:sp>
      <p:sp>
        <p:nvSpPr>
          <p:cNvPr id="839" name="Shape 839"/>
          <p:cNvSpPr/>
          <p:nvPr/>
        </p:nvSpPr>
        <p:spPr>
          <a:xfrm>
            <a:off x="4879974" y="3119437"/>
            <a:ext cx="243655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saucisse</a:t>
            </a:r>
            <a:r>
              <a:rPr b="0"/>
              <a:t> </a:t>
            </a:r>
          </a:p>
        </p:txBody>
      </p:sp>
      <p:sp>
        <p:nvSpPr>
          <p:cNvPr id="840" name="Shape 840"/>
          <p:cNvSpPr/>
          <p:nvPr/>
        </p:nvSpPr>
        <p:spPr>
          <a:xfrm>
            <a:off x="1450975" y="3119437"/>
            <a:ext cx="18239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sausage</a:t>
            </a:r>
          </a:p>
        </p:txBody>
      </p:sp>
      <p:sp>
        <p:nvSpPr>
          <p:cNvPr id="841" name="Shape 841"/>
          <p:cNvSpPr/>
          <p:nvPr/>
        </p:nvSpPr>
        <p:spPr>
          <a:xfrm>
            <a:off x="4881562" y="3605212"/>
            <a:ext cx="13879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le bœuf</a:t>
            </a:r>
          </a:p>
        </p:txBody>
      </p:sp>
      <p:sp>
        <p:nvSpPr>
          <p:cNvPr id="842" name="Shape 842"/>
          <p:cNvSpPr/>
          <p:nvPr/>
        </p:nvSpPr>
        <p:spPr>
          <a:xfrm>
            <a:off x="1452562" y="3605212"/>
            <a:ext cx="8353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beef</a:t>
            </a:r>
          </a:p>
        </p:txBody>
      </p:sp>
      <p:sp>
        <p:nvSpPr>
          <p:cNvPr id="843" name="Shape 843"/>
          <p:cNvSpPr/>
          <p:nvPr/>
        </p:nvSpPr>
        <p:spPr>
          <a:xfrm>
            <a:off x="4883150" y="4090987"/>
            <a:ext cx="140881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le veau</a:t>
            </a:r>
            <a:r>
              <a:rPr b="0"/>
              <a:t> </a:t>
            </a:r>
          </a:p>
        </p:txBody>
      </p:sp>
      <p:sp>
        <p:nvSpPr>
          <p:cNvPr id="844" name="Shape 844"/>
          <p:cNvSpPr/>
          <p:nvPr/>
        </p:nvSpPr>
        <p:spPr>
          <a:xfrm>
            <a:off x="1454150" y="4090987"/>
            <a:ext cx="7962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veal</a:t>
            </a:r>
          </a:p>
        </p:txBody>
      </p:sp>
      <p:sp>
        <p:nvSpPr>
          <p:cNvPr id="845" name="Shape 845"/>
          <p:cNvSpPr/>
          <p:nvPr/>
        </p:nvSpPr>
        <p:spPr>
          <a:xfrm>
            <a:off x="4884737" y="4576762"/>
            <a:ext cx="13688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le porc</a:t>
            </a:r>
            <a:r>
              <a:rPr b="0"/>
              <a:t> </a:t>
            </a:r>
          </a:p>
        </p:txBody>
      </p:sp>
      <p:sp>
        <p:nvSpPr>
          <p:cNvPr id="846" name="Shape 846"/>
          <p:cNvSpPr/>
          <p:nvPr/>
        </p:nvSpPr>
        <p:spPr>
          <a:xfrm>
            <a:off x="1455737" y="4576762"/>
            <a:ext cx="87472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pork</a:t>
            </a:r>
          </a:p>
        </p:txBody>
      </p:sp>
      <p:sp>
        <p:nvSpPr>
          <p:cNvPr id="847" name="Shape 847"/>
          <p:cNvSpPr/>
          <p:nvPr/>
        </p:nvSpPr>
        <p:spPr>
          <a:xfrm>
            <a:off x="4886325" y="5062537"/>
            <a:ext cx="23960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l’agneau </a:t>
            </a:r>
            <a:r>
              <a:rPr i="1"/>
              <a:t>(m.)</a:t>
            </a:r>
            <a:r>
              <a:rPr b="0"/>
              <a:t> </a:t>
            </a:r>
          </a:p>
        </p:txBody>
      </p:sp>
      <p:sp>
        <p:nvSpPr>
          <p:cNvPr id="848" name="Shape 848"/>
          <p:cNvSpPr/>
          <p:nvPr/>
        </p:nvSpPr>
        <p:spPr>
          <a:xfrm>
            <a:off x="1457325" y="5062537"/>
            <a:ext cx="93410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lamb</a:t>
            </a:r>
          </a:p>
        </p:txBody>
      </p:sp>
      <p:sp>
        <p:nvSpPr>
          <p:cNvPr id="849" name="Shape 849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850" name="Shape 850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5" grpId="12"/>
      <p:bldP build="whole" bldLvl="1" animBg="1" rev="0" advAuto="0" spid="837" grpId="4"/>
      <p:bldP build="whole" bldLvl="1" animBg="1" rev="0" advAuto="0" spid="835" grpId="2"/>
      <p:bldP build="whole" bldLvl="1" animBg="1" rev="0" advAuto="0" spid="843" grpId="10"/>
      <p:bldP build="whole" bldLvl="1" animBg="1" rev="0" advAuto="0" spid="839" grpId="6"/>
      <p:bldP build="whole" bldLvl="1" animBg="1" rev="0" advAuto="0" spid="838" grpId="3"/>
      <p:bldP build="whole" bldLvl="1" animBg="1" rev="0" advAuto="0" spid="844" grpId="9"/>
      <p:bldP build="whole" bldLvl="1" animBg="1" rev="0" advAuto="0" spid="840" grpId="5"/>
      <p:bldP build="whole" bldLvl="1" animBg="1" rev="0" advAuto="0" spid="848" grpId="13"/>
      <p:bldP build="whole" bldLvl="1" animBg="1" rev="0" advAuto="0" spid="842" grpId="7"/>
      <p:bldP build="whole" bldLvl="1" animBg="1" rev="0" advAuto="0" spid="847" grpId="14"/>
      <p:bldP build="whole" bldLvl="1" animBg="1" rev="0" advAuto="0" spid="846" grpId="11"/>
      <p:bldP build="whole" bldLvl="1" animBg="1" rev="0" advAuto="0" spid="836" grpId="1"/>
      <p:bldP build="whole" bldLvl="1" animBg="1" rev="0" advAuto="0" spid="841" grpId="8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853" name="Shape 853"/>
          <p:cNvSpPr/>
          <p:nvPr/>
        </p:nvSpPr>
        <p:spPr>
          <a:xfrm>
            <a:off x="5067300" y="2147887"/>
            <a:ext cx="23962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côtelette</a:t>
            </a:r>
            <a:r>
              <a:rPr b="0"/>
              <a:t> </a:t>
            </a:r>
          </a:p>
        </p:txBody>
      </p:sp>
      <p:sp>
        <p:nvSpPr>
          <p:cNvPr id="854" name="Shape 854"/>
          <p:cNvSpPr/>
          <p:nvPr/>
        </p:nvSpPr>
        <p:spPr>
          <a:xfrm>
            <a:off x="1447800" y="2147887"/>
            <a:ext cx="13490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cutlet</a:t>
            </a:r>
          </a:p>
        </p:txBody>
      </p:sp>
      <p:sp>
        <p:nvSpPr>
          <p:cNvPr id="855" name="Shape 855"/>
          <p:cNvSpPr/>
          <p:nvPr/>
        </p:nvSpPr>
        <p:spPr>
          <a:xfrm>
            <a:off x="5068887" y="2633662"/>
            <a:ext cx="13089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rôti </a:t>
            </a:r>
          </a:p>
        </p:txBody>
      </p:sp>
      <p:sp>
        <p:nvSpPr>
          <p:cNvPr id="856" name="Shape 856"/>
          <p:cNvSpPr/>
          <p:nvPr/>
        </p:nvSpPr>
        <p:spPr>
          <a:xfrm>
            <a:off x="1449387" y="2633662"/>
            <a:ext cx="127025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roast</a:t>
            </a:r>
          </a:p>
        </p:txBody>
      </p:sp>
      <p:sp>
        <p:nvSpPr>
          <p:cNvPr id="857" name="Shape 857"/>
          <p:cNvSpPr/>
          <p:nvPr/>
        </p:nvSpPr>
        <p:spPr>
          <a:xfrm>
            <a:off x="5070475" y="3119437"/>
            <a:ext cx="160502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gigot </a:t>
            </a:r>
          </a:p>
        </p:txBody>
      </p:sp>
      <p:sp>
        <p:nvSpPr>
          <p:cNvPr id="858" name="Shape 858"/>
          <p:cNvSpPr/>
          <p:nvPr/>
        </p:nvSpPr>
        <p:spPr>
          <a:xfrm>
            <a:off x="1450974" y="3119437"/>
            <a:ext cx="227767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leg of lamb</a:t>
            </a:r>
          </a:p>
        </p:txBody>
      </p:sp>
      <p:sp>
        <p:nvSpPr>
          <p:cNvPr id="859" name="Shape 859"/>
          <p:cNvSpPr/>
          <p:nvPr/>
        </p:nvSpPr>
        <p:spPr>
          <a:xfrm>
            <a:off x="5072062" y="3605212"/>
            <a:ext cx="209935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poisson</a:t>
            </a:r>
            <a:r>
              <a:rPr b="0"/>
              <a:t> </a:t>
            </a:r>
          </a:p>
        </p:txBody>
      </p:sp>
      <p:sp>
        <p:nvSpPr>
          <p:cNvPr id="860" name="Shape 860"/>
          <p:cNvSpPr/>
          <p:nvPr/>
        </p:nvSpPr>
        <p:spPr>
          <a:xfrm>
            <a:off x="1452562" y="3605212"/>
            <a:ext cx="103290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fish</a:t>
            </a:r>
          </a:p>
        </p:txBody>
      </p:sp>
      <p:sp>
        <p:nvSpPr>
          <p:cNvPr id="861" name="Shape 861"/>
          <p:cNvSpPr/>
          <p:nvPr/>
        </p:nvSpPr>
        <p:spPr>
          <a:xfrm>
            <a:off x="5073650" y="4090987"/>
            <a:ext cx="26924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filet de sole </a:t>
            </a:r>
          </a:p>
        </p:txBody>
      </p:sp>
      <p:sp>
        <p:nvSpPr>
          <p:cNvPr id="862" name="Shape 862"/>
          <p:cNvSpPr/>
          <p:nvPr/>
        </p:nvSpPr>
        <p:spPr>
          <a:xfrm>
            <a:off x="1454150" y="4090987"/>
            <a:ext cx="194204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sole fillet</a:t>
            </a:r>
          </a:p>
        </p:txBody>
      </p:sp>
      <p:sp>
        <p:nvSpPr>
          <p:cNvPr id="863" name="Shape 863"/>
          <p:cNvSpPr/>
          <p:nvPr/>
        </p:nvSpPr>
        <p:spPr>
          <a:xfrm>
            <a:off x="5075237" y="4576762"/>
            <a:ext cx="20995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du saumon </a:t>
            </a:r>
          </a:p>
        </p:txBody>
      </p:sp>
      <p:sp>
        <p:nvSpPr>
          <p:cNvPr id="864" name="Shape 864"/>
          <p:cNvSpPr/>
          <p:nvPr/>
        </p:nvSpPr>
        <p:spPr>
          <a:xfrm>
            <a:off x="1455737" y="4576762"/>
            <a:ext cx="13490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salmon</a:t>
            </a:r>
          </a:p>
        </p:txBody>
      </p:sp>
      <p:sp>
        <p:nvSpPr>
          <p:cNvPr id="865" name="Shape 865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866" name="Shape 866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7" grpId="6"/>
      <p:bldP build="whole" bldLvl="1" animBg="1" rev="0" advAuto="0" spid="862" grpId="9"/>
      <p:bldP build="whole" bldLvl="1" animBg="1" rev="0" advAuto="0" spid="855" grpId="4"/>
      <p:bldP build="whole" bldLvl="1" animBg="1" rev="0" advAuto="0" spid="863" grpId="12"/>
      <p:bldP build="whole" bldLvl="1" animBg="1" rev="0" advAuto="0" spid="858" grpId="5"/>
      <p:bldP build="whole" bldLvl="1" animBg="1" rev="0" advAuto="0" spid="856" grpId="3"/>
      <p:bldP build="whole" bldLvl="1" animBg="1" rev="0" advAuto="0" spid="854" grpId="1"/>
      <p:bldP build="whole" bldLvl="1" animBg="1" rev="0" advAuto="0" spid="853" grpId="2"/>
      <p:bldP build="whole" bldLvl="1" animBg="1" rev="0" advAuto="0" spid="860" grpId="7"/>
      <p:bldP build="whole" bldLvl="1" animBg="1" rev="0" advAuto="0" spid="861" grpId="10"/>
      <p:bldP build="whole" bldLvl="1" animBg="1" rev="0" advAuto="0" spid="859" grpId="8"/>
      <p:bldP build="whole" bldLvl="1" animBg="1" rev="0" advAuto="0" spid="864" grpId="1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/>
          <p:nvPr/>
        </p:nvSpPr>
        <p:spPr>
          <a:xfrm>
            <a:off x="685800" y="1554162"/>
            <a:ext cx="4114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Identifying more foods</a:t>
            </a:r>
            <a:r>
              <a:rPr b="0"/>
              <a:t> </a:t>
            </a:r>
          </a:p>
        </p:txBody>
      </p:sp>
      <p:sp>
        <p:nvSpPr>
          <p:cNvPr id="869" name="Shape 869"/>
          <p:cNvSpPr/>
          <p:nvPr/>
        </p:nvSpPr>
        <p:spPr>
          <a:xfrm>
            <a:off x="5119687" y="3205162"/>
            <a:ext cx="204014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 homard </a:t>
            </a:r>
          </a:p>
        </p:txBody>
      </p:sp>
      <p:sp>
        <p:nvSpPr>
          <p:cNvPr id="870" name="Shape 870"/>
          <p:cNvSpPr/>
          <p:nvPr/>
        </p:nvSpPr>
        <p:spPr>
          <a:xfrm>
            <a:off x="1143000" y="3205162"/>
            <a:ext cx="158627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lobster</a:t>
            </a:r>
          </a:p>
        </p:txBody>
      </p:sp>
      <p:sp>
        <p:nvSpPr>
          <p:cNvPr id="871" name="Shape 871"/>
          <p:cNvSpPr/>
          <p:nvPr/>
        </p:nvSpPr>
        <p:spPr>
          <a:xfrm>
            <a:off x="5121275" y="3690937"/>
            <a:ext cx="198111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une moule</a:t>
            </a:r>
            <a:r>
              <a:rPr b="0"/>
              <a:t> </a:t>
            </a:r>
          </a:p>
        </p:txBody>
      </p:sp>
      <p:sp>
        <p:nvSpPr>
          <p:cNvPr id="872" name="Shape 872"/>
          <p:cNvSpPr/>
          <p:nvPr/>
        </p:nvSpPr>
        <p:spPr>
          <a:xfrm>
            <a:off x="1144587" y="3690937"/>
            <a:ext cx="16262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mussel</a:t>
            </a:r>
          </a:p>
        </p:txBody>
      </p:sp>
      <p:sp>
        <p:nvSpPr>
          <p:cNvPr id="873" name="Shape 873"/>
          <p:cNvSpPr/>
          <p:nvPr/>
        </p:nvSpPr>
        <p:spPr>
          <a:xfrm>
            <a:off x="5122862" y="4176712"/>
            <a:ext cx="16850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un crabe</a:t>
            </a:r>
            <a:r>
              <a:rPr b="0"/>
              <a:t> </a:t>
            </a:r>
          </a:p>
        </p:txBody>
      </p:sp>
      <p:sp>
        <p:nvSpPr>
          <p:cNvPr id="874" name="Shape 874"/>
          <p:cNvSpPr/>
          <p:nvPr/>
        </p:nvSpPr>
        <p:spPr>
          <a:xfrm>
            <a:off x="1146175" y="4176712"/>
            <a:ext cx="11518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 crab</a:t>
            </a:r>
          </a:p>
        </p:txBody>
      </p:sp>
      <p:sp>
        <p:nvSpPr>
          <p:cNvPr id="875" name="Shape 875"/>
          <p:cNvSpPr/>
          <p:nvPr/>
        </p:nvSpPr>
        <p:spPr>
          <a:xfrm>
            <a:off x="5124450" y="4662487"/>
            <a:ext cx="19217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une huître </a:t>
            </a:r>
          </a:p>
        </p:txBody>
      </p:sp>
      <p:sp>
        <p:nvSpPr>
          <p:cNvPr id="876" name="Shape 876"/>
          <p:cNvSpPr/>
          <p:nvPr/>
        </p:nvSpPr>
        <p:spPr>
          <a:xfrm>
            <a:off x="1147762" y="4662487"/>
            <a:ext cx="16852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an oyster</a:t>
            </a:r>
          </a:p>
        </p:txBody>
      </p:sp>
      <p:sp>
        <p:nvSpPr>
          <p:cNvPr id="877" name="Shape 877"/>
          <p:cNvSpPr/>
          <p:nvPr/>
        </p:nvSpPr>
        <p:spPr>
          <a:xfrm>
            <a:off x="5130800" y="2286000"/>
            <a:ext cx="306770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des fruits </a:t>
            </a:r>
            <a:r>
              <a:rPr i="1"/>
              <a:t>(m. pl.)</a:t>
            </a:r>
          </a:p>
          <a:p>
            <a:pPr>
              <a:defRPr b="1" sz="2800"/>
            </a:pPr>
            <a:r>
              <a:t>  de mer </a:t>
            </a:r>
          </a:p>
        </p:txBody>
      </p:sp>
      <p:sp>
        <p:nvSpPr>
          <p:cNvPr id="878" name="Shape 878"/>
          <p:cNvSpPr/>
          <p:nvPr/>
        </p:nvSpPr>
        <p:spPr>
          <a:xfrm>
            <a:off x="1157287" y="2286000"/>
            <a:ext cx="146750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seafood</a:t>
            </a:r>
          </a:p>
        </p:txBody>
      </p:sp>
      <p:sp>
        <p:nvSpPr>
          <p:cNvPr id="879" name="Shape 879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880" name="Shape 880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2" grpId="5"/>
      <p:bldP build="whole" bldLvl="1" animBg="1" rev="0" advAuto="0" spid="877" grpId="2"/>
      <p:bldP build="whole" bldLvl="1" animBg="1" rev="0" advAuto="0" spid="876" grpId="9"/>
      <p:bldP build="whole" bldLvl="1" animBg="1" rev="0" advAuto="0" spid="873" grpId="8"/>
      <p:bldP build="whole" bldLvl="1" animBg="1" rev="0" advAuto="0" spid="874" grpId="7"/>
      <p:bldP build="whole" bldLvl="1" animBg="1" rev="0" advAuto="0" spid="869" grpId="4"/>
      <p:bldP build="whole" bldLvl="1" animBg="1" rev="0" advAuto="0" spid="871" grpId="6"/>
      <p:bldP build="whole" bldLvl="1" animBg="1" rev="0" advAuto="0" spid="878" grpId="1"/>
      <p:bldP build="whole" bldLvl="1" animBg="1" rev="0" advAuto="0" spid="870" grpId="3"/>
      <p:bldP build="whole" bldLvl="1" animBg="1" rev="0" advAuto="0" spid="875" grpId="1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/>
          <p:nvPr/>
        </p:nvSpPr>
        <p:spPr>
          <a:xfrm>
            <a:off x="685800" y="1554162"/>
            <a:ext cx="6477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CC00"/>
                </a:solidFill>
              </a:defRPr>
            </a:pPr>
            <a:r>
              <a:t>Other useful words and expressions</a:t>
            </a:r>
            <a:r>
              <a:rPr b="0"/>
              <a:t> </a:t>
            </a:r>
          </a:p>
        </p:txBody>
      </p:sp>
      <p:sp>
        <p:nvSpPr>
          <p:cNvPr id="883" name="Shape 883"/>
          <p:cNvSpPr/>
          <p:nvPr/>
        </p:nvSpPr>
        <p:spPr>
          <a:xfrm>
            <a:off x="5562600" y="2147887"/>
            <a:ext cx="154668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à feu vif</a:t>
            </a:r>
            <a:r>
              <a:rPr b="0"/>
              <a:t> </a:t>
            </a:r>
          </a:p>
        </p:txBody>
      </p:sp>
      <p:sp>
        <p:nvSpPr>
          <p:cNvPr id="884" name="Shape 884"/>
          <p:cNvSpPr/>
          <p:nvPr/>
        </p:nvSpPr>
        <p:spPr>
          <a:xfrm>
            <a:off x="1295400" y="2147887"/>
            <a:ext cx="3148013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/>
            </a:pPr>
            <a:r>
              <a:t>high temperature </a:t>
            </a:r>
          </a:p>
          <a:p>
            <a:pPr>
              <a:defRPr b="1" i="1" sz="2800"/>
            </a:pPr>
            <a:r>
              <a:t>  (on a stove)</a:t>
            </a:r>
          </a:p>
        </p:txBody>
      </p:sp>
      <p:sp>
        <p:nvSpPr>
          <p:cNvPr id="885" name="Shape 885"/>
          <p:cNvSpPr/>
          <p:nvPr/>
        </p:nvSpPr>
        <p:spPr>
          <a:xfrm>
            <a:off x="5564187" y="3067050"/>
            <a:ext cx="19811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à feu doux </a:t>
            </a:r>
          </a:p>
        </p:txBody>
      </p:sp>
      <p:sp>
        <p:nvSpPr>
          <p:cNvPr id="886" name="Shape 886"/>
          <p:cNvSpPr/>
          <p:nvPr/>
        </p:nvSpPr>
        <p:spPr>
          <a:xfrm>
            <a:off x="1296987" y="3067050"/>
            <a:ext cx="3146426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/>
            </a:pPr>
            <a:r>
              <a:t>low temperature </a:t>
            </a:r>
          </a:p>
          <a:p>
            <a:pPr>
              <a:defRPr b="1" i="1" sz="2800"/>
            </a:pPr>
            <a:r>
              <a:t>  (on a stove)</a:t>
            </a:r>
          </a:p>
        </p:txBody>
      </p:sp>
      <p:sp>
        <p:nvSpPr>
          <p:cNvPr id="887" name="Shape 887"/>
          <p:cNvSpPr/>
          <p:nvPr/>
        </p:nvSpPr>
        <p:spPr>
          <a:xfrm>
            <a:off x="5565775" y="3976687"/>
            <a:ext cx="21189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bouillant(e) </a:t>
            </a:r>
          </a:p>
        </p:txBody>
      </p:sp>
      <p:sp>
        <p:nvSpPr>
          <p:cNvPr id="888" name="Shape 888"/>
          <p:cNvSpPr/>
          <p:nvPr/>
        </p:nvSpPr>
        <p:spPr>
          <a:xfrm>
            <a:off x="1298575" y="3976687"/>
            <a:ext cx="126939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/>
            </a:lvl1pPr>
          </a:lstStyle>
          <a:p>
            <a:pPr/>
            <a:r>
              <a:t>boiling</a:t>
            </a:r>
          </a:p>
        </p:txBody>
      </p:sp>
      <p:sp>
        <p:nvSpPr>
          <p:cNvPr id="889" name="Shape 889"/>
          <p:cNvSpPr/>
          <p:nvPr/>
        </p:nvSpPr>
        <p:spPr>
          <a:xfrm>
            <a:off x="1828800" y="487362"/>
            <a:ext cx="237783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CC00"/>
                </a:solidFill>
              </a:defRPr>
            </a:lvl1pPr>
          </a:lstStyle>
          <a:p>
            <a:pPr/>
            <a:r>
              <a:t>Vocabulaire</a:t>
            </a:r>
          </a:p>
        </p:txBody>
      </p:sp>
      <p:sp>
        <p:nvSpPr>
          <p:cNvPr id="890" name="Shape 890"/>
          <p:cNvSpPr/>
          <p:nvPr/>
        </p:nvSpPr>
        <p:spPr>
          <a:xfrm>
            <a:off x="1828800" y="990600"/>
            <a:ext cx="259358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CC00"/>
                </a:solidFill>
              </a:defRPr>
            </a:lvl1pPr>
          </a:lstStyle>
          <a:p>
            <a:pPr/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3" grpId="2"/>
      <p:bldP build="whole" bldLvl="1" animBg="1" rev="0" advAuto="0" spid="885" grpId="4"/>
      <p:bldP build="whole" bldLvl="1" animBg="1" rev="0" advAuto="0" spid="886" grpId="3"/>
      <p:bldP build="whole" bldLvl="1" animBg="1" rev="0" advAuto="0" spid="884" grpId="1"/>
      <p:bldP build="whole" bldLvl="1" animBg="1" rev="0" advAuto="0" spid="888" grpId="5"/>
      <p:bldP build="whole" bldLvl="1" animBg="1" rev="0" advAuto="0" spid="887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 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887537"/>
            <a:ext cx="5334000" cy="308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2635250" y="2076450"/>
            <a:ext cx="43465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de la choucroute avec des saucisses </a:t>
            </a:r>
          </a:p>
        </p:txBody>
      </p:sp>
      <p:pic>
        <p:nvPicPr>
          <p:cNvPr id="119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2093912"/>
            <a:ext cx="266700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812925" y="457200"/>
            <a:ext cx="206926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Des aliments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2"/>
      <p:bldP build="whole" bldLvl="1" animBg="1" rev="0" advAuto="0" spid="119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/>
          <p:nvPr/>
        </p:nvSpPr>
        <p:spPr>
          <a:xfrm>
            <a:off x="609600" y="1130300"/>
            <a:ext cx="7924800" cy="231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transfer images to your own PowerPoint</a:t>
            </a:r>
            <a:r>
              <a:rPr baseline="30000"/>
              <a:t>®</a:t>
            </a:r>
            <a:r>
              <a:t> follow the following steps:</a:t>
            </a:r>
          </a:p>
          <a:p>
            <a:pPr>
              <a:lnSpc>
                <a:spcPct val="90000"/>
              </a:lnSpc>
              <a:spcBef>
                <a:spcPts val="2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Open the “Resource” file within the chapter file from the CD-ROM disc. View the file in the “normal view” or “slide sorter view” mode. Go to slide #2. From here you can browse through the images. Once you find the image you want, follow these instructions. </a:t>
            </a:r>
          </a:p>
        </p:txBody>
      </p:sp>
      <p:sp>
        <p:nvSpPr>
          <p:cNvPr id="893" name="Shape 893"/>
          <p:cNvSpPr/>
          <p:nvPr/>
        </p:nvSpPr>
        <p:spPr>
          <a:xfrm>
            <a:off x="609600" y="3568700"/>
            <a:ext cx="7848600" cy="179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•"/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Click once on the image.</a:t>
            </a:r>
          </a:p>
          <a:p>
            <a:pPr>
              <a:buSzPct val="100000"/>
              <a:buChar char="•"/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Copy the image.</a:t>
            </a:r>
          </a:p>
          <a:p>
            <a:pPr>
              <a:buSzPct val="100000"/>
              <a:buChar char="•"/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Go to your own PowerPoint</a:t>
            </a:r>
            <a:r>
              <a:rPr baseline="30000"/>
              <a:t>®</a:t>
            </a:r>
            <a:r>
              <a:t> document or the Picture </a:t>
            </a:r>
          </a:p>
          <a:p>
            <a:pPr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Sequence slide.</a:t>
            </a:r>
          </a:p>
          <a:p>
            <a:pPr>
              <a:buSzPct val="100000"/>
              <a:buChar char="•"/>
              <a:def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Paste the image.</a:t>
            </a:r>
          </a:p>
        </p:txBody>
      </p:sp>
      <p:sp>
        <p:nvSpPr>
          <p:cNvPr id="894" name="Shape 894"/>
          <p:cNvSpPr/>
          <p:nvPr/>
        </p:nvSpPr>
        <p:spPr>
          <a:xfrm>
            <a:off x="2057400" y="457200"/>
            <a:ext cx="4648200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800"/>
              </a:spcBef>
              <a:tabLst>
                <a:tab pos="228600" algn="l"/>
                <a:tab pos="1943100" algn="l"/>
              </a:tabLst>
              <a:defRPr b="1" sz="3600">
                <a:solidFill>
                  <a:srgbClr val="FFCC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Transfer Images</a:t>
            </a:r>
          </a:p>
        </p:txBody>
      </p:sp>
      <p:pic>
        <p:nvPicPr>
          <p:cNvPr id="895" name="RETURN-FRENCH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1400" y="5105400"/>
            <a:ext cx="1076325" cy="333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/>
          <p:nvPr/>
        </p:nvSpPr>
        <p:spPr>
          <a:xfrm>
            <a:off x="1920875" y="2819400"/>
            <a:ext cx="5232559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End of Chapter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57200" y="1143000"/>
            <a:ext cx="1828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Des aliments </a:t>
            </a:r>
          </a:p>
        </p:txBody>
      </p:sp>
      <p:pic>
        <p:nvPicPr>
          <p:cNvPr id="123" name="im 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671512"/>
            <a:ext cx="5029200" cy="472122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4148137" y="1019175"/>
            <a:ext cx="1123951" cy="33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Quand Maman sera là. </a:t>
            </a:r>
          </a:p>
        </p:txBody>
      </p:sp>
      <p:pic>
        <p:nvPicPr>
          <p:cNvPr id="125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4287" y="1033462"/>
            <a:ext cx="2667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2300287" y="1809750"/>
            <a:ext cx="1185863" cy="33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Quand est-ce qu’on va dîner? </a:t>
            </a:r>
          </a:p>
        </p:txBody>
      </p:sp>
      <p:pic>
        <p:nvPicPr>
          <p:cNvPr id="127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3625" y="1490662"/>
            <a:ext cx="266700" cy="241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roup 131"/>
          <p:cNvGrpSpPr/>
          <p:nvPr/>
        </p:nvGrpSpPr>
        <p:grpSpPr>
          <a:xfrm>
            <a:off x="3910012" y="3962400"/>
            <a:ext cx="3033713" cy="531786"/>
            <a:chOff x="0" y="0"/>
            <a:chExt cx="3033712" cy="531785"/>
          </a:xfrm>
        </p:grpSpPr>
        <p:sp>
          <p:nvSpPr>
            <p:cNvPr id="128" name="Shape 128"/>
            <p:cNvSpPr/>
            <p:nvPr/>
          </p:nvSpPr>
          <p:spPr>
            <a:xfrm>
              <a:off x="4762" y="0"/>
              <a:ext cx="3028951" cy="366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1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Quand elle rentrera, elle regardera d’abord le journal télévisé. 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1028700" y="152399"/>
              <a:ext cx="1905000" cy="226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1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Après, elle lira son courrier. 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304799"/>
              <a:ext cx="3033713" cy="226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1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On ne mangera pas encore avant neuf heures! </a:t>
              </a:r>
            </a:p>
          </p:txBody>
        </p:sp>
      </p:grpSp>
      <p:pic>
        <p:nvPicPr>
          <p:cNvPr id="132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3687" y="3660775"/>
            <a:ext cx="266701" cy="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24" grpId="4"/>
      <p:bldP build="whole" bldLvl="1" animBg="1" rev="0" advAuto="0" spid="125" grpId="3"/>
      <p:bldP build="whole" bldLvl="1" animBg="1" rev="0" advAuto="0" spid="126" grpId="2"/>
      <p:bldP build="whole" bldLvl="1" animBg="1" rev="0" advAuto="0" spid="131" grpId="5"/>
      <p:bldP build="whole" bldLvl="1" animBg="1" rev="0" advAuto="0" spid="132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 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1974850"/>
            <a:ext cx="4368800" cy="290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2849562" y="2085975"/>
            <a:ext cx="137477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une recette </a:t>
            </a:r>
          </a:p>
        </p:txBody>
      </p:sp>
      <p:sp>
        <p:nvSpPr>
          <p:cNvPr id="136" name="Shape 136"/>
          <p:cNvSpPr/>
          <p:nvPr/>
        </p:nvSpPr>
        <p:spPr>
          <a:xfrm>
            <a:off x="4286250" y="4527550"/>
            <a:ext cx="2057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b="1" sz="1600">
                <a:solidFill>
                  <a:srgbClr val="000000"/>
                </a:solidFill>
              </a:defRPr>
            </a:lvl1pPr>
          </a:lstStyle>
          <a:p>
            <a:pPr/>
            <a:r>
              <a:t>ma recette favorite </a:t>
            </a:r>
          </a:p>
        </p:txBody>
      </p:sp>
      <p:pic>
        <p:nvPicPr>
          <p:cNvPr id="137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2712" y="2114550"/>
            <a:ext cx="266701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udio-smal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9825" y="4524375"/>
            <a:ext cx="266700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812925" y="457200"/>
            <a:ext cx="206926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Des aliments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5" grpId="2"/>
      <p:bldP build="whole" bldLvl="1" animBg="1" rev="0" advAuto="0" spid="137" grpId="1"/>
      <p:bldP build="whole" bldLvl="1" animBg="1" rev="0" advAuto="0" spid="138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