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" Target="../slides/slide1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.jpeg" descr="backgroun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914400" y="457200"/>
            <a:ext cx="21844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4" name="resource.jpeg" descr="resourc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6248400"/>
            <a:ext cx="2019300" cy="40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revious.jpeg" descr="previous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2350" y="6099175"/>
            <a:ext cx="609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home.jpeg" descr="home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8150" y="6075362"/>
            <a:ext cx="609600" cy="585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xt.jpeg" descr="next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33950" y="6051550"/>
            <a:ext cx="609600" cy="57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end.jpeg" descr="end">
            <a:hlinkClick r:id="" invalidUrl="" action="ppaction://hlinkshowjump?jump=las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01000" y="6094412"/>
            <a:ext cx="622300" cy="6048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9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9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9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9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3" Type="http://schemas.openxmlformats.org/officeDocument/2006/relationships/image" Target="../media/image9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9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9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9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81.xml"/><Relationship Id="rId3" Type="http://schemas.openxmlformats.org/officeDocument/2006/relationships/image" Target="../media/image2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9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9.jpe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9.jpe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t 2 cover.jpeg" descr="ppt 2 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150" y="457200"/>
            <a:ext cx="390525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5224462" y="457200"/>
            <a:ext cx="3214688" cy="5105400"/>
            <a:chOff x="0" y="0"/>
            <a:chExt cx="3214687" cy="5105400"/>
          </a:xfrm>
        </p:grpSpPr>
        <p:pic>
          <p:nvPicPr>
            <p:cNvPr id="121" name="im 09.jpeg" descr="im 0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14688" cy="510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Shape 122"/>
            <p:cNvSpPr/>
            <p:nvPr/>
          </p:nvSpPr>
          <p:spPr>
            <a:xfrm>
              <a:off x="1176337" y="4467225"/>
              <a:ext cx="304801" cy="18097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4" name="Shape 124"/>
          <p:cNvSpPr/>
          <p:nvPr/>
        </p:nvSpPr>
        <p:spPr>
          <a:xfrm>
            <a:off x="1828800" y="533400"/>
            <a:ext cx="3276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télécopieur, le fax</a:t>
            </a:r>
          </a:p>
        </p:txBody>
      </p:sp>
      <p:sp>
        <p:nvSpPr>
          <p:cNvPr id="125" name="Shape 125"/>
          <p:cNvSpPr/>
          <p:nvPr/>
        </p:nvSpPr>
        <p:spPr>
          <a:xfrm>
            <a:off x="5683250" y="5014912"/>
            <a:ext cx="2514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000000"/>
                </a:solidFill>
              </a:defRPr>
            </a:lvl1pPr>
          </a:lstStyle>
          <a:p>
            <a:pPr/>
            <a:r>
              <a:t>une télécopie, un fax </a:t>
            </a:r>
          </a:p>
        </p:txBody>
      </p:sp>
      <p:pic>
        <p:nvPicPr>
          <p:cNvPr id="126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2787" y="4848225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942975" y="1447800"/>
            <a:ext cx="41624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Il transmet (envoie) le document. </a:t>
            </a:r>
          </a:p>
        </p:txBody>
      </p:sp>
      <p:pic>
        <p:nvPicPr>
          <p:cNvPr id="128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0" y="1552575"/>
            <a:ext cx="2286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25" grpId="2"/>
      <p:bldP build="whole" bldLvl="1" animBg="1" rev="0" advAuto="0" spid="127" grpId="4"/>
      <p:bldP build="whole" bldLvl="1" animBg="1" rev="0" advAuto="0" spid="1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685800" y="1348669"/>
            <a:ext cx="7162800" cy="884062"/>
            <a:chOff x="0" y="0"/>
            <a:chExt cx="7162800" cy="884061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7162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1.	La secrétaire met une disquette dans le ____. 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381000" y="533400"/>
              <a:ext cx="3962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a. lecteur    b. télécopieur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1066800" y="2491669"/>
            <a:ext cx="2895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a. lecteur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685800" y="3253669"/>
            <a:ext cx="5257800" cy="884062"/>
            <a:chOff x="0" y="0"/>
            <a:chExt cx="5257800" cy="884061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5257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2.	Je tape mes devoirs sur le ____. 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381000" y="533400"/>
              <a:ext cx="3276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a. logiciel    b. clavier </a:t>
              </a:r>
            </a:p>
          </p:txBody>
        </p:sp>
      </p:grpSp>
      <p:sp>
        <p:nvSpPr>
          <p:cNvPr id="137" name="Shape 137"/>
          <p:cNvSpPr/>
          <p:nvPr/>
        </p:nvSpPr>
        <p:spPr>
          <a:xfrm>
            <a:off x="1066800" y="4396669"/>
            <a:ext cx="2895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b. clavier</a:t>
            </a:r>
          </a:p>
        </p:txBody>
      </p:sp>
      <p:sp>
        <p:nvSpPr>
          <p:cNvPr id="138" name="Shape 138"/>
          <p:cNvSpPr/>
          <p:nvPr/>
        </p:nvSpPr>
        <p:spPr>
          <a:xfrm>
            <a:off x="1831975" y="586669"/>
            <a:ext cx="12729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Choisissez.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2" grpId="1"/>
      <p:bldP build="whole" bldLvl="1" animBg="1" rev="0" advAuto="0" spid="137" grpId="4"/>
      <p:bldP build="whole" bldLvl="1" animBg="1" rev="0" advAuto="0" spid="13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2"/>
          <p:cNvGrpSpPr/>
          <p:nvPr/>
        </p:nvGrpSpPr>
        <p:grpSpPr>
          <a:xfrm>
            <a:off x="685800" y="1501069"/>
            <a:ext cx="7848600" cy="1069800"/>
            <a:chOff x="0" y="0"/>
            <a:chExt cx="7848600" cy="1069798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7848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3.	Mon frère utilise la ____ pour naviguer dans son document. 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381000" y="719137"/>
              <a:ext cx="3276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a. touche    b. souris </a:t>
              </a:r>
            </a:p>
          </p:txBody>
        </p:sp>
      </p:grpSp>
      <p:sp>
        <p:nvSpPr>
          <p:cNvPr id="143" name="Shape 143"/>
          <p:cNvSpPr/>
          <p:nvPr/>
        </p:nvSpPr>
        <p:spPr>
          <a:xfrm>
            <a:off x="1066800" y="2829806"/>
            <a:ext cx="28956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b. souris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685800" y="3777544"/>
            <a:ext cx="7772400" cy="1122187"/>
            <a:chOff x="0" y="0"/>
            <a:chExt cx="7772400" cy="1122186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7772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4.	Le prof ne veut pas perdre les examens qu’il tape; il les ____.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381000" y="771525"/>
              <a:ext cx="3733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a. sauvegarde    b. retire </a:t>
              </a:r>
            </a:p>
          </p:txBody>
        </p:sp>
      </p:grpSp>
      <p:sp>
        <p:nvSpPr>
          <p:cNvPr id="147" name="Shape 147"/>
          <p:cNvSpPr/>
          <p:nvPr/>
        </p:nvSpPr>
        <p:spPr>
          <a:xfrm>
            <a:off x="1066800" y="5158669"/>
            <a:ext cx="3581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a. sauvegarde</a:t>
            </a:r>
          </a:p>
        </p:txBody>
      </p:sp>
      <p:sp>
        <p:nvSpPr>
          <p:cNvPr id="148" name="Shape 148"/>
          <p:cNvSpPr/>
          <p:nvPr/>
        </p:nvSpPr>
        <p:spPr>
          <a:xfrm>
            <a:off x="1831975" y="586669"/>
            <a:ext cx="12729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Choisissez.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4"/>
      <p:bldP build="whole" bldLvl="1" animBg="1" rev="0" advAuto="0" spid="142" grpId="1"/>
      <p:bldP build="whole" bldLvl="1" animBg="1" rev="0" advAuto="0" spid="146" grpId="3"/>
      <p:bldP build="whole" bldLvl="1" animBg="1" rev="0" advAuto="0" spid="14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685800" y="1367719"/>
            <a:ext cx="6248400" cy="1246012"/>
            <a:chOff x="0" y="0"/>
            <a:chExt cx="6248400" cy="1246011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62484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5.	Georgette finit ses leçons et va dormir. Elle ____ son ordinateur.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381000" y="895350"/>
              <a:ext cx="3048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a. allume    b. éteint </a:t>
              </a:r>
            </a:p>
          </p:txBody>
        </p:sp>
      </p:grpSp>
      <p:sp>
        <p:nvSpPr>
          <p:cNvPr id="153" name="Shape 153"/>
          <p:cNvSpPr/>
          <p:nvPr/>
        </p:nvSpPr>
        <p:spPr>
          <a:xfrm>
            <a:off x="1066800" y="2872669"/>
            <a:ext cx="2743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b. éteint</a:t>
            </a:r>
          </a:p>
        </p:txBody>
      </p:sp>
      <p:grpSp>
        <p:nvGrpSpPr>
          <p:cNvPr id="156" name="Group 156"/>
          <p:cNvGrpSpPr/>
          <p:nvPr/>
        </p:nvGrpSpPr>
        <p:grpSpPr>
          <a:xfrm>
            <a:off x="685800" y="3672769"/>
            <a:ext cx="6477000" cy="1226962"/>
            <a:chOff x="0" y="0"/>
            <a:chExt cx="6477000" cy="1226961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64770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6.	Quand on envoie un document par fax, il faut le mettre face écrite ____. 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381000" y="876300"/>
              <a:ext cx="3886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a. visible     b. non visible </a:t>
              </a:r>
            </a:p>
          </p:txBody>
        </p:sp>
      </p:grpSp>
      <p:sp>
        <p:nvSpPr>
          <p:cNvPr id="157" name="Shape 157"/>
          <p:cNvSpPr/>
          <p:nvPr/>
        </p:nvSpPr>
        <p:spPr>
          <a:xfrm>
            <a:off x="1066800" y="5158669"/>
            <a:ext cx="3429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342900" indent="-342900"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b. non visible </a:t>
            </a:r>
          </a:p>
        </p:txBody>
      </p:sp>
      <p:sp>
        <p:nvSpPr>
          <p:cNvPr id="158" name="Shape 158"/>
          <p:cNvSpPr/>
          <p:nvPr/>
        </p:nvSpPr>
        <p:spPr>
          <a:xfrm>
            <a:off x="1831975" y="586669"/>
            <a:ext cx="12729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Choisissez.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53" grpId="2"/>
      <p:bldP build="whole" bldLvl="1" animBg="1" rev="0" advAuto="0" spid="152" grpId="1"/>
      <p:bldP build="whole" bldLvl="1" animBg="1" rev="0" advAuto="0" spid="15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3"/>
          <p:cNvGrpSpPr/>
          <p:nvPr/>
        </p:nvGrpSpPr>
        <p:grpSpPr>
          <a:xfrm>
            <a:off x="1263650" y="1038225"/>
            <a:ext cx="6616700" cy="4470400"/>
            <a:chOff x="0" y="0"/>
            <a:chExt cx="6616700" cy="4470400"/>
          </a:xfrm>
        </p:grpSpPr>
        <p:pic>
          <p:nvPicPr>
            <p:cNvPr id="160" name="im 11.jpeg" descr="im 1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16700" cy="447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Shape 161"/>
            <p:cNvSpPr/>
            <p:nvPr/>
          </p:nvSpPr>
          <p:spPr>
            <a:xfrm>
              <a:off x="412750" y="133350"/>
              <a:ext cx="2514600" cy="333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0" sz="1800"/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241550" y="3500437"/>
              <a:ext cx="457201" cy="7620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4" name="Shape 164"/>
          <p:cNvSpPr/>
          <p:nvPr/>
        </p:nvSpPr>
        <p:spPr>
          <a:xfrm>
            <a:off x="1828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pic>
        <p:nvPicPr>
          <p:cNvPr id="165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5412" y="1231900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4643437" y="3581400"/>
            <a:ext cx="2400301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600"/>
            </a:pPr>
            <a:r>
              <a:t>faire un appel (téléphonique),</a:t>
            </a:r>
          </a:p>
          <a:p>
            <a:pPr defTabSz="457200">
              <a:defRPr b="0" sz="1600"/>
            </a:pPr>
            <a:r>
              <a:t>donner un coup de fil </a:t>
            </a:r>
          </a:p>
        </p:txBody>
      </p:sp>
      <p:pic>
        <p:nvPicPr>
          <p:cNvPr id="167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2937" y="3622675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4168774" y="4419600"/>
            <a:ext cx="1462089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/>
            </a:lvl1pPr>
          </a:lstStyle>
          <a:p>
            <a:pPr/>
            <a:r>
              <a:t>une télécarte</a:t>
            </a:r>
          </a:p>
        </p:txBody>
      </p:sp>
      <p:pic>
        <p:nvPicPr>
          <p:cNvPr id="169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4625" y="4500562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3838575" y="5091112"/>
            <a:ext cx="332422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/>
            </a:lvl1pPr>
          </a:lstStyle>
          <a:p>
            <a:pPr/>
            <a:r>
              <a:t>mettre la télécarte dans la fente</a:t>
            </a:r>
          </a:p>
        </p:txBody>
      </p:sp>
      <p:pic>
        <p:nvPicPr>
          <p:cNvPr id="171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2837" y="5153025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658937" y="1155700"/>
            <a:ext cx="261937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une cabine téléphonique </a:t>
            </a:r>
          </a:p>
        </p:txBody>
      </p:sp>
      <p:pic>
        <p:nvPicPr>
          <p:cNvPr id="173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3537" y="652462"/>
            <a:ext cx="228601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8"/>
      <p:bldP build="whole" bldLvl="1" animBg="1" rev="0" advAuto="0" spid="169" grpId="5"/>
      <p:bldP build="whole" bldLvl="1" animBg="1" rev="0" advAuto="0" spid="168" grpId="6"/>
      <p:bldP build="whole" bldLvl="1" animBg="1" rev="0" advAuto="0" spid="165" grpId="1"/>
      <p:bldP build="whole" bldLvl="1" animBg="1" rev="0" advAuto="0" spid="166" grpId="4"/>
      <p:bldP build="whole" bldLvl="1" animBg="1" rev="0" advAuto="0" spid="167" grpId="3"/>
      <p:bldP build="whole" bldLvl="1" animBg="1" rev="0" advAuto="0" spid="172" grpId="2"/>
      <p:bldP build="whole" bldLvl="1" animBg="1" rev="0" advAuto="0" spid="171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 10.jpeg" descr="im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312" y="1143000"/>
            <a:ext cx="2667001" cy="265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 12.jpeg" descr="im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8050" y="2266950"/>
            <a:ext cx="1689100" cy="256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 13.jpeg" descr="im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9712" y="3581400"/>
            <a:ext cx="3238501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828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179" name="Shape 179"/>
          <p:cNvSpPr/>
          <p:nvPr/>
        </p:nvSpPr>
        <p:spPr>
          <a:xfrm>
            <a:off x="1485900" y="2776537"/>
            <a:ext cx="12573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un annuaire</a:t>
            </a:r>
          </a:p>
        </p:txBody>
      </p:sp>
      <p:pic>
        <p:nvPicPr>
          <p:cNvPr id="180" name="audio-small.jpeg" descr="audio-small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2537" y="2833687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4229100" y="2365375"/>
            <a:ext cx="952500" cy="46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    un </a:t>
            </a:r>
          </a:p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portable</a:t>
            </a:r>
          </a:p>
        </p:txBody>
      </p:sp>
      <p:pic>
        <p:nvPicPr>
          <p:cNvPr id="182" name="audio-small.jpeg" descr="audio-small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5437" y="2373312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6153150" y="5091112"/>
            <a:ext cx="20955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une pièce de monnaie </a:t>
            </a:r>
          </a:p>
        </p:txBody>
      </p:sp>
      <p:pic>
        <p:nvPicPr>
          <p:cNvPr id="184" name="audio-small.jpeg" descr="audio-small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72175" y="5148262"/>
            <a:ext cx="228600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79" grpId="2"/>
      <p:bldP build="whole" bldLvl="1" animBg="1" rev="0" advAuto="0" spid="181" grpId="4"/>
      <p:bldP build="whole" bldLvl="1" animBg="1" rev="0" advAuto="0" spid="184" grpId="5"/>
      <p:bldP build="whole" bldLvl="1" animBg="1" rev="0" advAuto="0" spid="183" grpId="6"/>
      <p:bldP build="whole" bldLvl="1" animBg="1" rev="0" advAuto="0" spid="18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 14.jpeg" descr="im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2812" y="420687"/>
            <a:ext cx="2489201" cy="257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 15.jpeg" descr="im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2175" y="420687"/>
            <a:ext cx="2489200" cy="257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 16.jpeg" descr="im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1225" y="2979737"/>
            <a:ext cx="2489200" cy="257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 17.jpeg" descr="im 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0587" y="2982912"/>
            <a:ext cx="2489201" cy="257492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457200" y="1066800"/>
            <a:ext cx="1752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191" name="Shape 191"/>
          <p:cNvSpPr/>
          <p:nvPr/>
        </p:nvSpPr>
        <p:spPr>
          <a:xfrm>
            <a:off x="3348037" y="519112"/>
            <a:ext cx="1343026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400">
                <a:solidFill>
                  <a:srgbClr val="000000"/>
                </a:solidFill>
              </a:defRPr>
            </a:pPr>
            <a:r>
              <a:t>un téléphone</a:t>
            </a:r>
          </a:p>
          <a:p>
            <a:pPr defTabSz="457200">
              <a:defRPr b="0" sz="1400">
                <a:solidFill>
                  <a:srgbClr val="000000"/>
                </a:solidFill>
              </a:defRPr>
            </a:pPr>
            <a:r>
              <a:t>(à touches) </a:t>
            </a:r>
          </a:p>
        </p:txBody>
      </p:sp>
      <p:pic>
        <p:nvPicPr>
          <p:cNvPr id="192" name="audio-small.jpeg" descr="audio-sma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81350" y="576262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3038475" y="2590800"/>
            <a:ext cx="11001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décrocher</a:t>
            </a:r>
          </a:p>
        </p:txBody>
      </p:sp>
      <p:pic>
        <p:nvPicPr>
          <p:cNvPr id="194" name="audio-small.jpeg" descr="audio-sma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7500" y="2622550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5195887" y="2590800"/>
            <a:ext cx="180022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attendre la tonalité</a:t>
            </a:r>
          </a:p>
        </p:txBody>
      </p:sp>
      <p:pic>
        <p:nvPicPr>
          <p:cNvPr id="196" name="audio-small.jpeg" descr="audio-sma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14912" y="2622550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2709862" y="4953000"/>
            <a:ext cx="1600201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400">
                <a:solidFill>
                  <a:srgbClr val="000000"/>
                </a:solidFill>
              </a:defRPr>
            </a:pPr>
            <a:r>
              <a:t>composer (faire)</a:t>
            </a:r>
          </a:p>
          <a:p>
            <a:pPr defTabSz="457200">
              <a:defRPr b="0" sz="1400">
                <a:solidFill>
                  <a:srgbClr val="000000"/>
                </a:solidFill>
              </a:defRPr>
            </a:pPr>
            <a:r>
              <a:t>     le numéro </a:t>
            </a:r>
          </a:p>
        </p:txBody>
      </p:sp>
      <p:pic>
        <p:nvPicPr>
          <p:cNvPr id="198" name="audio-small.jpeg" descr="audio-sma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28887" y="5010150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5457825" y="5105400"/>
            <a:ext cx="11572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raccrocher</a:t>
            </a:r>
          </a:p>
        </p:txBody>
      </p:sp>
      <p:pic>
        <p:nvPicPr>
          <p:cNvPr id="200" name="audio-small.jpeg" descr="audio-smal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76850" y="5165725"/>
            <a:ext cx="2286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3" grpId="4"/>
      <p:bldP build="whole" bldLvl="1" animBg="1" rev="0" advAuto="0" spid="195" grpId="6"/>
      <p:bldP build="whole" bldLvl="1" animBg="1" rev="0" advAuto="0" spid="192" grpId="1"/>
      <p:bldP build="whole" bldLvl="1" animBg="1" rev="0" advAuto="0" spid="198" grpId="7"/>
      <p:bldP build="whole" bldLvl="1" animBg="1" rev="0" advAuto="0" spid="197" grpId="8"/>
      <p:bldP build="whole" bldLvl="1" animBg="1" rev="0" advAuto="0" spid="200" grpId="9"/>
      <p:bldP build="whole" bldLvl="1" animBg="1" rev="0" advAuto="0" spid="194" grpId="3"/>
      <p:bldP build="whole" bldLvl="1" animBg="1" rev="0" advAuto="0" spid="199" grpId="10"/>
      <p:bldP build="whole" bldLvl="1" animBg="1" rev="0" advAuto="0" spid="196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4"/>
          <p:cNvGrpSpPr/>
          <p:nvPr/>
        </p:nvGrpSpPr>
        <p:grpSpPr>
          <a:xfrm>
            <a:off x="1676400" y="1446212"/>
            <a:ext cx="5791200" cy="3743326"/>
            <a:chOff x="0" y="0"/>
            <a:chExt cx="5791200" cy="3743325"/>
          </a:xfrm>
        </p:grpSpPr>
        <p:pic>
          <p:nvPicPr>
            <p:cNvPr id="202" name="im 18.jpeg" descr="im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91200" cy="3743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Shape 203"/>
            <p:cNvSpPr/>
            <p:nvPr/>
          </p:nvSpPr>
          <p:spPr>
            <a:xfrm flipH="1">
              <a:off x="4295774" y="2335212"/>
              <a:ext cx="409576" cy="10953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5" name="Shape 205"/>
          <p:cNvSpPr/>
          <p:nvPr/>
        </p:nvSpPr>
        <p:spPr>
          <a:xfrm>
            <a:off x="1447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206" name="Shape 206"/>
          <p:cNvSpPr/>
          <p:nvPr/>
        </p:nvSpPr>
        <p:spPr>
          <a:xfrm>
            <a:off x="3271837" y="4702175"/>
            <a:ext cx="27622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 répondeur automatique</a:t>
            </a:r>
          </a:p>
        </p:txBody>
      </p:sp>
      <p:pic>
        <p:nvPicPr>
          <p:cNvPr id="207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5150" y="4787900"/>
            <a:ext cx="2286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  <p:bldP build="whole" bldLvl="1" animBg="1" rev="0" advAuto="0" spid="20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4"/>
          <p:cNvGrpSpPr/>
          <p:nvPr/>
        </p:nvGrpSpPr>
        <p:grpSpPr>
          <a:xfrm>
            <a:off x="2266950" y="1625600"/>
            <a:ext cx="4610100" cy="3606800"/>
            <a:chOff x="0" y="0"/>
            <a:chExt cx="4610100" cy="3606800"/>
          </a:xfrm>
        </p:grpSpPr>
        <p:pic>
          <p:nvPicPr>
            <p:cNvPr id="209" name="im 19.jpeg" descr="im 1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610100" cy="3606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Shape 210"/>
            <p:cNvSpPr/>
            <p:nvPr/>
          </p:nvSpPr>
          <p:spPr>
            <a:xfrm>
              <a:off x="3524250" y="1617662"/>
              <a:ext cx="0" cy="228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1543050" y="874712"/>
              <a:ext cx="942975" cy="1666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Shape 212"/>
            <p:cNvSpPr/>
            <p:nvPr/>
          </p:nvSpPr>
          <p:spPr>
            <a:xfrm flipV="1">
              <a:off x="2976562" y="493712"/>
              <a:ext cx="76201" cy="228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3448050" y="1117600"/>
              <a:ext cx="0" cy="152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5" name="Shape 215"/>
          <p:cNvSpPr/>
          <p:nvPr/>
        </p:nvSpPr>
        <p:spPr>
          <a:xfrm>
            <a:off x="1447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216" name="Shape 216"/>
          <p:cNvSpPr/>
          <p:nvPr/>
        </p:nvSpPr>
        <p:spPr>
          <a:xfrm>
            <a:off x="2619375" y="1704975"/>
            <a:ext cx="22479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un numéro de téléphone </a:t>
            </a:r>
          </a:p>
        </p:txBody>
      </p:sp>
      <p:pic>
        <p:nvPicPr>
          <p:cNvPr id="217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2687" y="1762125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3013075" y="2770187"/>
            <a:ext cx="1385888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l’indicatif du pays (France) </a:t>
            </a:r>
          </a:p>
        </p:txBody>
      </p:sp>
      <p:pic>
        <p:nvPicPr>
          <p:cNvPr id="219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7425" y="256222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5387975" y="1776412"/>
            <a:ext cx="1714500" cy="46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l’indicatif </a:t>
            </a:r>
          </a:p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 régional</a:t>
            </a:r>
          </a:p>
        </p:txBody>
      </p:sp>
      <p:pic>
        <p:nvPicPr>
          <p:cNvPr id="221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3825" y="1890712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5754687" y="2422525"/>
            <a:ext cx="1419226" cy="46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 le bon </a:t>
            </a:r>
          </a:p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numéro </a:t>
            </a:r>
          </a:p>
        </p:txBody>
      </p:sp>
      <p:pic>
        <p:nvPicPr>
          <p:cNvPr id="223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4825" y="2514600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4967287" y="3690937"/>
            <a:ext cx="1938338" cy="46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le mauvais numéro,</a:t>
            </a:r>
          </a:p>
          <a:p>
            <a:pPr defTabSz="457200">
              <a:lnSpc>
                <a:spcPct val="85000"/>
              </a:lnSpc>
              <a:defRPr b="0" sz="1400">
                <a:solidFill>
                  <a:srgbClr val="000000"/>
                </a:solidFill>
              </a:defRPr>
            </a:pPr>
            <a:r>
              <a:t>       une erreur </a:t>
            </a:r>
          </a:p>
        </p:txBody>
      </p:sp>
      <p:pic>
        <p:nvPicPr>
          <p:cNvPr id="225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1025" y="3494087"/>
            <a:ext cx="228600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8"/>
      <p:bldP build="whole" bldLvl="1" animBg="1" rev="0" advAuto="0" spid="223" grpId="7"/>
      <p:bldP build="whole" bldLvl="1" animBg="1" rev="0" advAuto="0" spid="220" grpId="6"/>
      <p:bldP build="whole" bldLvl="1" animBg="1" rev="0" advAuto="0" spid="218" grpId="4"/>
      <p:bldP build="whole" bldLvl="1" animBg="1" rev="0" advAuto="0" spid="216" grpId="2"/>
      <p:bldP build="whole" bldLvl="1" animBg="1" rev="0" advAuto="0" spid="219" grpId="3"/>
      <p:bldP build="whole" bldLvl="1" animBg="1" rev="0" advAuto="0" spid="225" grpId="9"/>
      <p:bldP build="whole" bldLvl="1" animBg="1" rev="0" advAuto="0" spid="224" grpId="10"/>
      <p:bldP build="whole" bldLvl="1" animBg="1" rev="0" advAuto="0" spid="217" grpId="1"/>
      <p:bldP build="whole" bldLvl="1" animBg="1" rev="0" advAuto="0" spid="221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 20.jpeg" descr="im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609600"/>
            <a:ext cx="3238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 21.jpeg" descr="im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8287" y="609600"/>
            <a:ext cx="2881313" cy="487203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457200" y="1142999"/>
            <a:ext cx="16002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Le téléphone</a:t>
            </a:r>
          </a:p>
        </p:txBody>
      </p:sp>
      <p:sp>
        <p:nvSpPr>
          <p:cNvPr id="230" name="Shape 230"/>
          <p:cNvSpPr/>
          <p:nvPr/>
        </p:nvSpPr>
        <p:spPr>
          <a:xfrm>
            <a:off x="2105025" y="866775"/>
            <a:ext cx="18288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200">
                <a:solidFill>
                  <a:srgbClr val="000000"/>
                </a:solidFill>
              </a:defRPr>
            </a:pPr>
            <a:r>
              <a:t>Quel est le numéro de</a:t>
            </a:r>
          </a:p>
          <a:p>
            <a:pPr defTabSz="457200">
              <a:defRPr b="0" sz="1200">
                <a:solidFill>
                  <a:srgbClr val="000000"/>
                </a:solidFill>
              </a:defRPr>
            </a:pPr>
            <a:r>
              <a:t>téléphone de Manu? </a:t>
            </a:r>
          </a:p>
        </p:txBody>
      </p:sp>
      <p:pic>
        <p:nvPicPr>
          <p:cNvPr id="231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4112" y="1600200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3690937" y="2298700"/>
            <a:ext cx="1295401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C</a:t>
            </a:r>
            <a:r>
              <a:t>’</a:t>
            </a:r>
            <a:r>
              <a:t>est le</a:t>
            </a:r>
          </a:p>
          <a:p>
            <a:pPr defTabSz="457200">
              <a:defRPr b="0" sz="1200">
                <a:solidFill>
                  <a:srgbClr val="000000"/>
                </a:solidFill>
              </a:defRPr>
            </a:pPr>
            <a:r>
              <a:t>01 44 20 60 98. </a:t>
            </a:r>
          </a:p>
        </p:txBody>
      </p:sp>
      <p:pic>
        <p:nvPicPr>
          <p:cNvPr id="233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1981200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5519737" y="819150"/>
            <a:ext cx="182880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</a:defRPr>
            </a:lvl1pPr>
          </a:lstStyle>
          <a:p>
            <a:pPr/>
            <a:r>
              <a:t>Zut! Ça sonne occupé. </a:t>
            </a:r>
          </a:p>
        </p:txBody>
      </p:sp>
      <p:pic>
        <p:nvPicPr>
          <p:cNvPr id="235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5600" y="1295400"/>
            <a:ext cx="2286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5"/>
      <p:bldP build="whole" bldLvl="1" animBg="1" rev="0" advAuto="0" spid="230" grpId="1"/>
      <p:bldP build="whole" bldLvl="1" animBg="1" rev="0" advAuto="0" spid="232" grpId="4"/>
      <p:bldP build="whole" bldLvl="1" animBg="1" rev="0" advAuto="0" spid="233" grpId="3"/>
      <p:bldP build="whole" bldLvl="1" animBg="1" rev="0" advAuto="0" spid="235" grpId="6"/>
      <p:bldP build="whole" bldLvl="1" animBg="1" rev="0" advAuto="0" spid="23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28625" y="1219200"/>
            <a:ext cx="31527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Les télécommunications</a:t>
            </a:r>
          </a:p>
        </p:txBody>
      </p:sp>
      <p:pic>
        <p:nvPicPr>
          <p:cNvPr id="30" name="ch im.jpeg" descr="ch i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485775"/>
            <a:ext cx="5029200" cy="502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2008187"/>
            <a:ext cx="228600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 22.jpeg" descr="im 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5800" y="642937"/>
            <a:ext cx="2844800" cy="473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1447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239" name="Shape 239"/>
          <p:cNvSpPr/>
          <p:nvPr/>
        </p:nvSpPr>
        <p:spPr>
          <a:xfrm>
            <a:off x="671512" y="1081087"/>
            <a:ext cx="486251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Quand Nathalie était petite, elle aimait bien parler au téléphone. </a:t>
            </a:r>
          </a:p>
        </p:txBody>
      </p:sp>
      <p:pic>
        <p:nvPicPr>
          <p:cNvPr id="240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250" y="120967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681037" y="2033587"/>
            <a:ext cx="39671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Elle se servait souvent du téléphone. </a:t>
            </a:r>
          </a:p>
        </p:txBody>
      </p:sp>
      <p:pic>
        <p:nvPicPr>
          <p:cNvPr id="242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" y="214312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681037" y="2997200"/>
            <a:ext cx="483393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Elle voulait toujours téléphoner à son grand-père. </a:t>
            </a:r>
          </a:p>
        </p:txBody>
      </p:sp>
      <p:pic>
        <p:nvPicPr>
          <p:cNvPr id="244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" y="3106737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681037" y="3948112"/>
            <a:ext cx="45767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Mais elle ne savait pas faire le numéro. </a:t>
            </a:r>
          </a:p>
        </p:txBody>
      </p:sp>
      <p:pic>
        <p:nvPicPr>
          <p:cNvPr id="246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" y="4057650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681037" y="4900612"/>
            <a:ext cx="48053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Alors son père l’aidait à faire le numéro. </a:t>
            </a:r>
          </a:p>
        </p:txBody>
      </p:sp>
      <p:pic>
        <p:nvPicPr>
          <p:cNvPr id="248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" y="5010150"/>
            <a:ext cx="2286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4"/>
      <p:bldP build="whole" bldLvl="1" animBg="1" rev="0" advAuto="0" spid="243" grpId="6"/>
      <p:bldP build="whole" bldLvl="1" animBg="1" rev="0" advAuto="0" spid="244" grpId="5"/>
      <p:bldP build="whole" bldLvl="1" animBg="1" rev="0" advAuto="0" spid="242" grpId="3"/>
      <p:bldP build="whole" bldLvl="1" animBg="1" rev="0" advAuto="0" spid="240" grpId="1"/>
      <p:bldP build="whole" bldLvl="1" animBg="1" rev="0" advAuto="0" spid="245" grpId="8"/>
      <p:bldP build="whole" bldLvl="1" animBg="1" rev="0" advAuto="0" spid="239" grpId="2"/>
      <p:bldP build="whole" bldLvl="1" animBg="1" rev="0" advAuto="0" spid="246" grpId="7"/>
      <p:bldP build="whole" bldLvl="1" animBg="1" rev="0" advAuto="0" spid="248" grpId="9"/>
      <p:bldP build="whole" bldLvl="1" animBg="1" rev="0" advAuto="0" spid="247" grpId="1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 23.jpeg" descr="im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1631950"/>
            <a:ext cx="4953000" cy="359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1447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252" name="Shape 252"/>
          <p:cNvSpPr/>
          <p:nvPr/>
        </p:nvSpPr>
        <p:spPr>
          <a:xfrm>
            <a:off x="2338387" y="1876425"/>
            <a:ext cx="2209801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Allô. Bonjour, madame.</a:t>
            </a:r>
          </a:p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Je voudrais parler à</a:t>
            </a:r>
          </a:p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M. Berthollet, s’il vous plaît.</a:t>
            </a:r>
          </a:p>
        </p:txBody>
      </p:sp>
      <p:pic>
        <p:nvPicPr>
          <p:cNvPr id="253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3137" y="2576512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4524375" y="2424112"/>
            <a:ext cx="1905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</a:defRPr>
            </a:lvl1pPr>
          </a:lstStyle>
          <a:p>
            <a:pPr/>
            <a:r>
              <a:t>C’est de la part de qui? </a:t>
            </a:r>
          </a:p>
        </p:txBody>
      </p:sp>
      <p:pic>
        <p:nvPicPr>
          <p:cNvPr id="255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6512" y="2438400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2986087" y="4052887"/>
            <a:ext cx="190500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</a:defRPr>
            </a:lvl1pPr>
          </a:lstStyle>
          <a:p>
            <a:pPr/>
            <a:r>
              <a:t>De Christophe Dupont.</a:t>
            </a:r>
          </a:p>
        </p:txBody>
      </p:sp>
      <p:pic>
        <p:nvPicPr>
          <p:cNvPr id="257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4081462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4814887" y="4433887"/>
            <a:ext cx="1752601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Un instant, monsieur.</a:t>
            </a:r>
          </a:p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Ne quittez pas. </a:t>
            </a:r>
          </a:p>
        </p:txBody>
      </p:sp>
      <p:pic>
        <p:nvPicPr>
          <p:cNvPr id="259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7962" y="4510087"/>
            <a:ext cx="228601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6"/>
      <p:bldP build="whole" bldLvl="1" animBg="1" rev="0" advAuto="0" spid="257" grpId="5"/>
      <p:bldP build="whole" bldLvl="1" animBg="1" rev="0" advAuto="0" spid="252" grpId="1"/>
      <p:bldP build="whole" bldLvl="1" animBg="1" rev="0" advAuto="0" spid="258" grpId="7"/>
      <p:bldP build="whole" bldLvl="1" animBg="1" rev="0" advAuto="0" spid="259" grpId="8"/>
      <p:bldP build="whole" bldLvl="1" animBg="1" rev="0" advAuto="0" spid="254" grpId="3"/>
      <p:bldP build="whole" bldLvl="1" animBg="1" rev="0" advAuto="0" spid="255" grpId="4"/>
      <p:bldP build="whole" bldLvl="1" animBg="1" rev="0" advAuto="0" spid="25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 24.jpeg" descr="im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676400"/>
            <a:ext cx="4140200" cy="350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1447800" y="5334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téléphone</a:t>
            </a:r>
          </a:p>
        </p:txBody>
      </p:sp>
      <p:sp>
        <p:nvSpPr>
          <p:cNvPr id="263" name="Shape 263"/>
          <p:cNvSpPr/>
          <p:nvPr/>
        </p:nvSpPr>
        <p:spPr>
          <a:xfrm>
            <a:off x="2800350" y="2619375"/>
            <a:ext cx="22098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200">
                <a:solidFill>
                  <a:srgbClr val="000000"/>
                </a:solidFill>
              </a:defRPr>
            </a:pPr>
            <a:r>
              <a:t>Désolée, monsieur, mais il</a:t>
            </a:r>
          </a:p>
          <a:p>
            <a:pPr defTabSz="457200">
              <a:defRPr b="0" sz="1200">
                <a:solidFill>
                  <a:srgbClr val="000000"/>
                </a:solidFill>
              </a:defRPr>
            </a:pPr>
            <a:r>
              <a:t>n’est pas là. Je regrette… </a:t>
            </a:r>
          </a:p>
        </p:txBody>
      </p:sp>
      <p:pic>
        <p:nvPicPr>
          <p:cNvPr id="264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3186112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4300537" y="2051050"/>
            <a:ext cx="2133601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Ce n’est pas grave. Je vais</a:t>
            </a:r>
          </a:p>
          <a:p>
            <a:pPr algn="ctr" defTabSz="457200">
              <a:defRPr b="0" sz="1200">
                <a:solidFill>
                  <a:srgbClr val="000000"/>
                </a:solidFill>
              </a:defRPr>
            </a:pPr>
            <a:r>
              <a:t>rappeler demain. </a:t>
            </a:r>
          </a:p>
        </p:txBody>
      </p:sp>
      <p:pic>
        <p:nvPicPr>
          <p:cNvPr id="266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0762" y="2514600"/>
            <a:ext cx="228601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2"/>
      <p:bldP build="whole" bldLvl="1" animBg="1" rev="0" advAuto="0" spid="265" grpId="3"/>
      <p:bldP build="whole" bldLvl="1" animBg="1" rev="0" advAuto="0" spid="266" grpId="4"/>
      <p:bldP build="whole" bldLvl="1" animBg="1" rev="0" advAuto="0" spid="26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685800" y="1215319"/>
            <a:ext cx="7848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 defTabSz="457200">
              <a:buSzPct val="100000"/>
              <a:buAutoNum type="arabicPeriod" startAt="1"/>
              <a:defRPr b="0" sz="1800"/>
            </a:pPr>
            <a:r>
              <a:t>Émilie met une télécarte dans ________ quand elle </a:t>
            </a:r>
          </a:p>
          <a:p>
            <a:pPr marL="342900" indent="-342900" defTabSz="457200">
              <a:defRPr b="0" sz="1800"/>
            </a:pPr>
            <a:r>
              <a:t>    fait un appel à son amie.</a:t>
            </a:r>
          </a:p>
        </p:txBody>
      </p:sp>
      <p:sp>
        <p:nvSpPr>
          <p:cNvPr id="269" name="Shape 269"/>
          <p:cNvSpPr/>
          <p:nvPr/>
        </p:nvSpPr>
        <p:spPr>
          <a:xfrm>
            <a:off x="1828800" y="540631"/>
            <a:ext cx="12603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Complétez.</a:t>
            </a:r>
          </a:p>
        </p:txBody>
      </p:sp>
      <p:sp>
        <p:nvSpPr>
          <p:cNvPr id="270" name="Shape 270"/>
          <p:cNvSpPr/>
          <p:nvPr/>
        </p:nvSpPr>
        <p:spPr>
          <a:xfrm>
            <a:off x="1066800" y="1972556"/>
            <a:ext cx="2819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la fente</a:t>
            </a:r>
          </a:p>
        </p:txBody>
      </p:sp>
      <p:sp>
        <p:nvSpPr>
          <p:cNvPr id="271" name="Shape 271"/>
          <p:cNvSpPr/>
          <p:nvPr/>
        </p:nvSpPr>
        <p:spPr>
          <a:xfrm>
            <a:off x="685800" y="2644069"/>
            <a:ext cx="73914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2. Nous finissons de parler au téléphone, et nous </a:t>
            </a:r>
          </a:p>
          <a:p>
            <a:pPr defTabSz="457200">
              <a:defRPr b="0" sz="1800"/>
            </a:pPr>
            <a:r>
              <a:t>    ________.</a:t>
            </a:r>
          </a:p>
        </p:txBody>
      </p:sp>
      <p:sp>
        <p:nvSpPr>
          <p:cNvPr id="272" name="Shape 272"/>
          <p:cNvSpPr/>
          <p:nvPr/>
        </p:nvSpPr>
        <p:spPr>
          <a:xfrm>
            <a:off x="1066800" y="3463219"/>
            <a:ext cx="3505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raccrochons </a:t>
            </a:r>
          </a:p>
        </p:txBody>
      </p:sp>
      <p:sp>
        <p:nvSpPr>
          <p:cNvPr id="273" name="Shape 273"/>
          <p:cNvSpPr/>
          <p:nvPr/>
        </p:nvSpPr>
        <p:spPr>
          <a:xfrm>
            <a:off x="685800" y="4168069"/>
            <a:ext cx="7848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3. J’ai fait le numéro de mon cousin, mais personne </a:t>
            </a:r>
          </a:p>
          <a:p>
            <a:pPr defTabSz="457200">
              <a:defRPr b="0" sz="1800"/>
            </a:pPr>
            <a:r>
              <a:t>    n’a répondu. J’ai laissé un message sur ________. </a:t>
            </a:r>
          </a:p>
        </p:txBody>
      </p:sp>
      <p:sp>
        <p:nvSpPr>
          <p:cNvPr id="274" name="Shape 274"/>
          <p:cNvSpPr/>
          <p:nvPr/>
        </p:nvSpPr>
        <p:spPr>
          <a:xfrm>
            <a:off x="1066800" y="4930069"/>
            <a:ext cx="5410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le répondeur automatique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2"/>
      <p:bldP build="whole" bldLvl="1" animBg="1" rev="0" advAuto="0" spid="273" grpId="5"/>
      <p:bldP build="whole" bldLvl="1" animBg="1" rev="0" advAuto="0" spid="274" grpId="6"/>
      <p:bldP build="whole" bldLvl="1" animBg="1" rev="0" advAuto="0" spid="272" grpId="4"/>
      <p:bldP build="whole" bldLvl="1" animBg="1" rev="0" advAuto="0" spid="268" grpId="1"/>
      <p:bldP build="whole" bldLvl="1" animBg="1" rev="0" advAuto="0" spid="271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685800" y="1429631"/>
            <a:ext cx="7620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4. Pierre ne sait pas le numéro du cinéma. Il doit le </a:t>
            </a:r>
          </a:p>
          <a:p>
            <a:pPr defTabSz="457200">
              <a:defRPr b="0" sz="1800"/>
            </a:pPr>
            <a:r>
              <a:t>    chercher dans ________. </a:t>
            </a:r>
          </a:p>
        </p:txBody>
      </p:sp>
      <p:sp>
        <p:nvSpPr>
          <p:cNvPr id="277" name="Shape 277"/>
          <p:cNvSpPr/>
          <p:nvPr/>
        </p:nvSpPr>
        <p:spPr>
          <a:xfrm>
            <a:off x="1828800" y="540631"/>
            <a:ext cx="12603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Complétez.</a:t>
            </a:r>
          </a:p>
        </p:txBody>
      </p:sp>
      <p:sp>
        <p:nvSpPr>
          <p:cNvPr id="278" name="Shape 278"/>
          <p:cNvSpPr/>
          <p:nvPr/>
        </p:nvSpPr>
        <p:spPr>
          <a:xfrm>
            <a:off x="1066800" y="2186869"/>
            <a:ext cx="3352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un annuaire </a:t>
            </a:r>
          </a:p>
        </p:txBody>
      </p:sp>
      <p:sp>
        <p:nvSpPr>
          <p:cNvPr id="279" name="Shape 279"/>
          <p:cNvSpPr/>
          <p:nvPr/>
        </p:nvSpPr>
        <p:spPr>
          <a:xfrm>
            <a:off x="685800" y="2872669"/>
            <a:ext cx="76962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5. Ma petite sœur fait souvent un ________ numéro </a:t>
            </a:r>
          </a:p>
          <a:p>
            <a:pPr defTabSz="457200">
              <a:defRPr b="0" sz="1800"/>
            </a:pPr>
            <a:r>
              <a:t>    parce qu’elle le compose trop vite.</a:t>
            </a:r>
          </a:p>
        </p:txBody>
      </p:sp>
      <p:sp>
        <p:nvSpPr>
          <p:cNvPr id="280" name="Shape 280"/>
          <p:cNvSpPr/>
          <p:nvPr/>
        </p:nvSpPr>
        <p:spPr>
          <a:xfrm>
            <a:off x="1066800" y="3634669"/>
            <a:ext cx="2819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mauvais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whole" bldLvl="1" animBg="1" rev="0" advAuto="0" spid="276" grpId="1"/>
      <p:bldP build="whole" bldLvl="1" animBg="1" rev="0" advAuto="0" spid="280" grpId="4"/>
      <p:bldP build="whole" bldLvl="1" animBg="1" rev="0" advAuto="0" spid="27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831975" y="586669"/>
            <a:ext cx="17494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283" name="Shape 283"/>
          <p:cNvSpPr/>
          <p:nvPr/>
        </p:nvSpPr>
        <p:spPr>
          <a:xfrm>
            <a:off x="746125" y="1146175"/>
            <a:ext cx="7788275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buSzPct val="100000"/>
              <a:buAutoNum type="arabicPeriod" startAt="1"/>
              <a:defRPr b="0" sz="1800"/>
            </a:pPr>
            <a:r>
              <a:t>In French, several tenses are used to express </a:t>
            </a:r>
          </a:p>
          <a:p>
            <a:pPr marL="342900" indent="-342900" defTabSz="457200">
              <a:defRPr b="0" sz="1800"/>
            </a:pPr>
            <a:r>
              <a:t>    past actions. You have already learned the </a:t>
            </a:r>
            <a:r>
              <a:rPr>
                <a:solidFill>
                  <a:srgbClr val="FFCC00"/>
                </a:solidFill>
              </a:rPr>
              <a:t>passé</a:t>
            </a:r>
            <a:r>
              <a:t> </a:t>
            </a:r>
          </a:p>
          <a:p>
            <a:pPr marL="342900" indent="-342900" defTabSz="457200">
              <a:defRPr b="0" sz="1800"/>
            </a:pPr>
            <a:r>
              <a:t>    </a:t>
            </a:r>
            <a:r>
              <a:rPr>
                <a:solidFill>
                  <a:srgbClr val="FFCC00"/>
                </a:solidFill>
              </a:rPr>
              <a:t>composé</a:t>
            </a:r>
            <a:r>
              <a:t>. The </a:t>
            </a:r>
            <a:r>
              <a:rPr>
                <a:solidFill>
                  <a:srgbClr val="FFCC00"/>
                </a:solidFill>
              </a:rPr>
              <a:t>passé composé</a:t>
            </a:r>
            <a:r>
              <a:t> is used to express </a:t>
            </a:r>
          </a:p>
          <a:p>
            <a:pPr marL="342900" indent="-342900" defTabSz="457200">
              <a:defRPr b="0" sz="1800"/>
            </a:pPr>
            <a:r>
              <a:t>    actions that started and ended at a specific time </a:t>
            </a:r>
          </a:p>
          <a:p>
            <a:pPr marL="342900" indent="-342900" defTabSz="457200">
              <a:defRPr b="0" sz="1800"/>
            </a:pPr>
            <a:r>
              <a:t>    in the past. You are now going to learn the </a:t>
            </a:r>
          </a:p>
          <a:p>
            <a:pPr marL="342900" indent="-342900" defTabSz="457200">
              <a:defRPr b="0" sz="1800"/>
            </a:pPr>
            <a:r>
              <a:t>    imperfect tense.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1831975" y="586669"/>
            <a:ext cx="17494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286" name="Shape 286"/>
          <p:cNvSpPr/>
          <p:nvPr/>
        </p:nvSpPr>
        <p:spPr>
          <a:xfrm>
            <a:off x="746125" y="990600"/>
            <a:ext cx="794067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2000"/>
            </a:pPr>
            <a:r>
              <a:t>2. First, let</a:t>
            </a:r>
            <a:r>
              <a:t>’</a:t>
            </a:r>
            <a:r>
              <a:t>s look at how the imperfect tense is formed. To get </a:t>
            </a:r>
          </a:p>
          <a:p>
            <a:pPr marL="342900" indent="-342900" defTabSz="457200">
              <a:defRPr b="0" sz="2000"/>
            </a:pPr>
            <a:r>
              <a:t>    the stem for the imperfect, you drop the </a:t>
            </a:r>
            <a:r>
              <a:rPr>
                <a:solidFill>
                  <a:srgbClr val="FFCC00"/>
                </a:solidFill>
              </a:rPr>
              <a:t>-ons</a:t>
            </a:r>
            <a:r>
              <a:t> ending from the </a:t>
            </a:r>
          </a:p>
          <a:p>
            <a:pPr marL="342900" indent="-342900" defTabSz="457200">
              <a:defRPr b="0" sz="2000"/>
            </a:pPr>
            <a:r>
              <a:t>    </a:t>
            </a:r>
            <a:r>
              <a:rPr>
                <a:solidFill>
                  <a:srgbClr val="FFCC00"/>
                </a:solidFill>
              </a:rPr>
              <a:t>nous</a:t>
            </a:r>
            <a:r>
              <a:t> form of the present tense. You add the imperfect </a:t>
            </a:r>
          </a:p>
          <a:p>
            <a:pPr marL="342900" indent="-342900" defTabSz="457200">
              <a:defRPr b="0" sz="2000"/>
            </a:pPr>
            <a:r>
              <a:t>    endings to this stem. Study the following. </a:t>
            </a:r>
          </a:p>
        </p:txBody>
      </p:sp>
      <p:sp>
        <p:nvSpPr>
          <p:cNvPr id="287" name="Shape 287"/>
          <p:cNvSpPr/>
          <p:nvPr/>
        </p:nvSpPr>
        <p:spPr>
          <a:xfrm>
            <a:off x="1776412" y="2433637"/>
            <a:ext cx="11016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PARLER</a:t>
            </a:r>
          </a:p>
        </p:txBody>
      </p:sp>
      <p:sp>
        <p:nvSpPr>
          <p:cNvPr id="288" name="Shape 288"/>
          <p:cNvSpPr/>
          <p:nvPr/>
        </p:nvSpPr>
        <p:spPr>
          <a:xfrm>
            <a:off x="1524000" y="2935287"/>
            <a:ext cx="19462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nous    parlons </a:t>
            </a:r>
          </a:p>
        </p:txBody>
      </p:sp>
      <p:sp>
        <p:nvSpPr>
          <p:cNvPr id="289" name="Shape 289"/>
          <p:cNvSpPr/>
          <p:nvPr/>
        </p:nvSpPr>
        <p:spPr>
          <a:xfrm>
            <a:off x="4475162" y="2432050"/>
            <a:ext cx="76729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FINIR</a:t>
            </a:r>
          </a:p>
        </p:txBody>
      </p:sp>
      <p:sp>
        <p:nvSpPr>
          <p:cNvPr id="290" name="Shape 290"/>
          <p:cNvSpPr/>
          <p:nvPr/>
        </p:nvSpPr>
        <p:spPr>
          <a:xfrm>
            <a:off x="1963737" y="3270250"/>
            <a:ext cx="7413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9900"/>
                </a:solidFill>
              </a:defRPr>
            </a:lvl1pPr>
          </a:lstStyle>
          <a:p>
            <a:pPr/>
            <a:r>
              <a:t>parl- </a:t>
            </a:r>
          </a:p>
        </p:txBody>
      </p:sp>
      <p:sp>
        <p:nvSpPr>
          <p:cNvPr id="291" name="Shape 291"/>
          <p:cNvSpPr/>
          <p:nvPr/>
        </p:nvSpPr>
        <p:spPr>
          <a:xfrm>
            <a:off x="1879599" y="3608387"/>
            <a:ext cx="14732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je    parl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292" name="Shape 292"/>
          <p:cNvSpPr/>
          <p:nvPr/>
        </p:nvSpPr>
        <p:spPr>
          <a:xfrm>
            <a:off x="1857375" y="3962400"/>
            <a:ext cx="15351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tu    parl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293" name="Shape 293"/>
          <p:cNvSpPr/>
          <p:nvPr/>
        </p:nvSpPr>
        <p:spPr>
          <a:xfrm>
            <a:off x="1143000" y="4303712"/>
            <a:ext cx="21986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il/elle/on    parl</a:t>
            </a:r>
            <a:r>
              <a:rPr>
                <a:solidFill>
                  <a:srgbClr val="FFCC00"/>
                </a:solidFill>
              </a:rPr>
              <a:t>ait</a:t>
            </a:r>
            <a:r>
              <a:t> </a:t>
            </a:r>
          </a:p>
        </p:txBody>
      </p:sp>
      <p:sp>
        <p:nvSpPr>
          <p:cNvPr id="294" name="Shape 294"/>
          <p:cNvSpPr/>
          <p:nvPr/>
        </p:nvSpPr>
        <p:spPr>
          <a:xfrm>
            <a:off x="1509712" y="4618037"/>
            <a:ext cx="18970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nous    parl</a:t>
            </a:r>
            <a:r>
              <a:rPr>
                <a:solidFill>
                  <a:srgbClr val="FFCC00"/>
                </a:solidFill>
              </a:rPr>
              <a:t>ions</a:t>
            </a:r>
            <a:r>
              <a:t> </a:t>
            </a:r>
          </a:p>
        </p:txBody>
      </p:sp>
      <p:sp>
        <p:nvSpPr>
          <p:cNvPr id="295" name="Shape 295"/>
          <p:cNvSpPr/>
          <p:nvPr/>
        </p:nvSpPr>
        <p:spPr>
          <a:xfrm>
            <a:off x="3940175" y="2959100"/>
            <a:ext cx="180680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nous    finissons </a:t>
            </a:r>
          </a:p>
        </p:txBody>
      </p:sp>
      <p:sp>
        <p:nvSpPr>
          <p:cNvPr id="296" name="Shape 296"/>
          <p:cNvSpPr/>
          <p:nvPr/>
        </p:nvSpPr>
        <p:spPr>
          <a:xfrm>
            <a:off x="4348162" y="3311525"/>
            <a:ext cx="7646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>
                <a:solidFill>
                  <a:srgbClr val="FF9900"/>
                </a:solidFill>
              </a:defRPr>
            </a:lvl1pPr>
          </a:lstStyle>
          <a:p>
            <a:pPr/>
            <a:r>
              <a:t>finiss- </a:t>
            </a:r>
          </a:p>
        </p:txBody>
      </p:sp>
      <p:sp>
        <p:nvSpPr>
          <p:cNvPr id="297" name="Shape 297"/>
          <p:cNvSpPr/>
          <p:nvPr/>
        </p:nvSpPr>
        <p:spPr>
          <a:xfrm>
            <a:off x="4289425" y="3652837"/>
            <a:ext cx="14126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je    finiss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298" name="Shape 298"/>
          <p:cNvSpPr/>
          <p:nvPr/>
        </p:nvSpPr>
        <p:spPr>
          <a:xfrm>
            <a:off x="4268787" y="3987800"/>
            <a:ext cx="1425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tu    finiss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299" name="Shape 299"/>
          <p:cNvSpPr/>
          <p:nvPr/>
        </p:nvSpPr>
        <p:spPr>
          <a:xfrm>
            <a:off x="3567112" y="4294187"/>
            <a:ext cx="22733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il/elle/on    finiss</a:t>
            </a:r>
            <a:r>
              <a:rPr>
                <a:solidFill>
                  <a:srgbClr val="FFCC00"/>
                </a:solidFill>
              </a:rPr>
              <a:t>ait</a:t>
            </a:r>
            <a:r>
              <a:t> </a:t>
            </a:r>
          </a:p>
        </p:txBody>
      </p:sp>
      <p:sp>
        <p:nvSpPr>
          <p:cNvPr id="300" name="Shape 300"/>
          <p:cNvSpPr/>
          <p:nvPr/>
        </p:nvSpPr>
        <p:spPr>
          <a:xfrm>
            <a:off x="3919537" y="4618037"/>
            <a:ext cx="21193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nous    finiss</a:t>
            </a:r>
            <a:r>
              <a:rPr>
                <a:solidFill>
                  <a:srgbClr val="FFCC00"/>
                </a:solidFill>
              </a:rPr>
              <a:t>ions</a:t>
            </a:r>
            <a:r>
              <a:t> </a:t>
            </a:r>
          </a:p>
        </p:txBody>
      </p:sp>
      <p:sp>
        <p:nvSpPr>
          <p:cNvPr id="301" name="Shape 301"/>
          <p:cNvSpPr/>
          <p:nvPr/>
        </p:nvSpPr>
        <p:spPr>
          <a:xfrm>
            <a:off x="1157287" y="2362200"/>
            <a:ext cx="2438401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302" name="Shape 302"/>
          <p:cNvSpPr/>
          <p:nvPr/>
        </p:nvSpPr>
        <p:spPr>
          <a:xfrm>
            <a:off x="6596062" y="2427287"/>
            <a:ext cx="14541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ATTENDRE</a:t>
            </a:r>
          </a:p>
        </p:txBody>
      </p:sp>
      <p:sp>
        <p:nvSpPr>
          <p:cNvPr id="303" name="Shape 303"/>
          <p:cNvSpPr/>
          <p:nvPr/>
        </p:nvSpPr>
        <p:spPr>
          <a:xfrm>
            <a:off x="1509712" y="4924425"/>
            <a:ext cx="1766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vous    parl</a:t>
            </a:r>
            <a:r>
              <a:rPr>
                <a:solidFill>
                  <a:srgbClr val="FFCC00"/>
                </a:solidFill>
              </a:rPr>
              <a:t>iez</a:t>
            </a:r>
            <a:r>
              <a:t> </a:t>
            </a:r>
          </a:p>
        </p:txBody>
      </p:sp>
      <p:sp>
        <p:nvSpPr>
          <p:cNvPr id="304" name="Shape 304"/>
          <p:cNvSpPr/>
          <p:nvPr/>
        </p:nvSpPr>
        <p:spPr>
          <a:xfrm>
            <a:off x="1233487" y="5229225"/>
            <a:ext cx="23002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ils/elles    parl</a:t>
            </a:r>
            <a:r>
              <a:rPr>
                <a:solidFill>
                  <a:srgbClr val="FFCC00"/>
                </a:solidFill>
              </a:rPr>
              <a:t>aient </a:t>
            </a:r>
          </a:p>
        </p:txBody>
      </p:sp>
      <p:sp>
        <p:nvSpPr>
          <p:cNvPr id="305" name="Shape 305"/>
          <p:cNvSpPr/>
          <p:nvPr/>
        </p:nvSpPr>
        <p:spPr>
          <a:xfrm>
            <a:off x="3919537" y="4924425"/>
            <a:ext cx="19954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vous    finiss</a:t>
            </a:r>
            <a:r>
              <a:rPr>
                <a:solidFill>
                  <a:srgbClr val="FFCC00"/>
                </a:solidFill>
              </a:rPr>
              <a:t>iez</a:t>
            </a:r>
            <a:r>
              <a:t> </a:t>
            </a:r>
          </a:p>
        </p:txBody>
      </p:sp>
      <p:sp>
        <p:nvSpPr>
          <p:cNvPr id="306" name="Shape 306"/>
          <p:cNvSpPr/>
          <p:nvPr/>
        </p:nvSpPr>
        <p:spPr>
          <a:xfrm>
            <a:off x="3643312" y="5229225"/>
            <a:ext cx="2528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ils/elles    finiss</a:t>
            </a:r>
            <a:r>
              <a:rPr>
                <a:solidFill>
                  <a:srgbClr val="FFCC00"/>
                </a:solidFill>
              </a:rPr>
              <a:t>aient</a:t>
            </a:r>
            <a:r>
              <a:t> </a:t>
            </a:r>
          </a:p>
        </p:txBody>
      </p:sp>
      <p:sp>
        <p:nvSpPr>
          <p:cNvPr id="307" name="Shape 307"/>
          <p:cNvSpPr/>
          <p:nvPr/>
        </p:nvSpPr>
        <p:spPr>
          <a:xfrm>
            <a:off x="6550025" y="2957512"/>
            <a:ext cx="192155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nous    attendons </a:t>
            </a:r>
          </a:p>
        </p:txBody>
      </p:sp>
      <p:sp>
        <p:nvSpPr>
          <p:cNvPr id="308" name="Shape 308"/>
          <p:cNvSpPr/>
          <p:nvPr/>
        </p:nvSpPr>
        <p:spPr>
          <a:xfrm>
            <a:off x="6858000" y="3309937"/>
            <a:ext cx="87934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>
                <a:solidFill>
                  <a:srgbClr val="FF9900"/>
                </a:solidFill>
              </a:defRPr>
            </a:pPr>
            <a:r>
              <a:t>attend-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9" name="Shape 309"/>
          <p:cNvSpPr/>
          <p:nvPr/>
        </p:nvSpPr>
        <p:spPr>
          <a:xfrm>
            <a:off x="6899275" y="3651250"/>
            <a:ext cx="14425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j’    attend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10" name="Shape 310"/>
          <p:cNvSpPr/>
          <p:nvPr/>
        </p:nvSpPr>
        <p:spPr>
          <a:xfrm>
            <a:off x="6819900" y="3986212"/>
            <a:ext cx="154014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tu    attend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11" name="Shape 311"/>
          <p:cNvSpPr/>
          <p:nvPr/>
        </p:nvSpPr>
        <p:spPr>
          <a:xfrm>
            <a:off x="6119812" y="4292600"/>
            <a:ext cx="24526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il/elle/on    attend</a:t>
            </a:r>
            <a:r>
              <a:rPr>
                <a:solidFill>
                  <a:srgbClr val="FFCC00"/>
                </a:solidFill>
              </a:rPr>
              <a:t>ait</a:t>
            </a:r>
            <a:r>
              <a:t> </a:t>
            </a:r>
          </a:p>
        </p:txBody>
      </p:sp>
      <p:sp>
        <p:nvSpPr>
          <p:cNvPr id="312" name="Shape 312"/>
          <p:cNvSpPr/>
          <p:nvPr/>
        </p:nvSpPr>
        <p:spPr>
          <a:xfrm>
            <a:off x="6472237" y="4616450"/>
            <a:ext cx="21764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nous    attend</a:t>
            </a:r>
            <a:r>
              <a:rPr>
                <a:solidFill>
                  <a:srgbClr val="FFCC00"/>
                </a:solidFill>
              </a:rPr>
              <a:t>ions</a:t>
            </a:r>
            <a:r>
              <a:t> </a:t>
            </a:r>
          </a:p>
        </p:txBody>
      </p:sp>
      <p:sp>
        <p:nvSpPr>
          <p:cNvPr id="313" name="Shape 313"/>
          <p:cNvSpPr/>
          <p:nvPr/>
        </p:nvSpPr>
        <p:spPr>
          <a:xfrm>
            <a:off x="6472237" y="4922837"/>
            <a:ext cx="19954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vous    attend</a:t>
            </a:r>
            <a:r>
              <a:rPr>
                <a:solidFill>
                  <a:srgbClr val="FFCC00"/>
                </a:solidFill>
              </a:rPr>
              <a:t>iez</a:t>
            </a:r>
            <a:r>
              <a:t> </a:t>
            </a:r>
          </a:p>
        </p:txBody>
      </p:sp>
      <p:sp>
        <p:nvSpPr>
          <p:cNvPr id="314" name="Shape 314"/>
          <p:cNvSpPr/>
          <p:nvPr/>
        </p:nvSpPr>
        <p:spPr>
          <a:xfrm>
            <a:off x="6196012" y="5227637"/>
            <a:ext cx="2528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ils/elles    attend</a:t>
            </a:r>
            <a:r>
              <a:rPr>
                <a:solidFill>
                  <a:srgbClr val="FFCC00"/>
                </a:solidFill>
              </a:rPr>
              <a:t>aient</a:t>
            </a:r>
            <a:r>
              <a:t> </a:t>
            </a:r>
          </a:p>
        </p:txBody>
      </p:sp>
      <p:sp>
        <p:nvSpPr>
          <p:cNvPr id="315" name="Shape 315"/>
          <p:cNvSpPr/>
          <p:nvPr/>
        </p:nvSpPr>
        <p:spPr>
          <a:xfrm>
            <a:off x="3671887" y="2362200"/>
            <a:ext cx="2438401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316" name="Shape 316"/>
          <p:cNvSpPr/>
          <p:nvPr/>
        </p:nvSpPr>
        <p:spPr>
          <a:xfrm>
            <a:off x="6186487" y="2362200"/>
            <a:ext cx="2438401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317" name="Shape 317"/>
          <p:cNvSpPr/>
          <p:nvPr/>
        </p:nvSpPr>
        <p:spPr>
          <a:xfrm>
            <a:off x="352424" y="2935287"/>
            <a:ext cx="109537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Present</a:t>
            </a:r>
          </a:p>
        </p:txBody>
      </p:sp>
      <p:sp>
        <p:nvSpPr>
          <p:cNvPr id="318" name="Shape 318"/>
          <p:cNvSpPr/>
          <p:nvPr/>
        </p:nvSpPr>
        <p:spPr>
          <a:xfrm>
            <a:off x="352425" y="3273425"/>
            <a:ext cx="6376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0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0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0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0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0" presetID="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Class="entr" nodeType="afterEffect" presetSubtype="10" presetID="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10" presetID="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10" presetID="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10" presetID="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10" presetID="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9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0" presetID="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9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10" presetID="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10" presetID="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10" presetID="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10" presetID="3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Class="entr" nodeType="afterEffect" presetSubtype="10" presetID="3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clickEffect" presetSubtype="10" presetID="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clickEffect" presetSubtype="10" presetID="3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ntr" nodeType="clickEffect" presetSubtype="10" presetID="3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3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10" presetID="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3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clickEffect" presetSubtype="10" presetID="3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Class="entr" nodeType="clickEffect" presetSubtype="10" presetID="3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Class="entr" nodeType="clickEffect" presetSubtype="10" presetID="3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Class="entr" nodeType="clickEffect" presetSubtype="10" presetID="3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13"/>
      <p:bldP build="whole" bldLvl="1" animBg="1" rev="0" advAuto="0" spid="309" grpId="27"/>
      <p:bldP build="whole" bldLvl="1" animBg="1" rev="0" advAuto="0" spid="294" grpId="10"/>
      <p:bldP build="whole" bldLvl="1" animBg="1" rev="0" advAuto="0" spid="298" grpId="18"/>
      <p:bldP build="whole" bldLvl="1" animBg="1" rev="0" advAuto="0" spid="292" grpId="8"/>
      <p:bldP build="whole" bldLvl="1" animBg="1" rev="0" advAuto="0" spid="316" grpId="23"/>
      <p:bldP build="whole" bldLvl="1" animBg="1" rev="0" advAuto="0" spid="304" grpId="12"/>
      <p:bldP build="whole" bldLvl="1" animBg="1" rev="0" advAuto="0" spid="295" grpId="15"/>
      <p:bldP build="whole" bldLvl="1" animBg="1" rev="0" advAuto="0" spid="296" grpId="16"/>
      <p:bldP build="whole" bldLvl="1" animBg="1" rev="0" advAuto="0" spid="299" grpId="19"/>
      <p:bldP build="whole" bldLvl="1" animBg="1" rev="0" advAuto="0" spid="290" grpId="6"/>
      <p:bldP build="whole" bldLvl="1" animBg="1" rev="0" advAuto="0" spid="300" grpId="20"/>
      <p:bldP build="whole" bldLvl="1" animBg="1" rev="0" advAuto="0" spid="303" grpId="11"/>
      <p:bldP build="whole" bldLvl="1" animBg="1" rev="0" advAuto="0" spid="301" grpId="1"/>
      <p:bldP build="whole" bldLvl="1" animBg="1" rev="0" advAuto="0" spid="306" grpId="22"/>
      <p:bldP build="whole" bldLvl="1" animBg="1" rev="0" advAuto="0" spid="305" grpId="21"/>
      <p:bldP build="whole" bldLvl="1" animBg="1" rev="0" advAuto="0" spid="317" grpId="3"/>
      <p:bldP build="whole" bldLvl="1" animBg="1" rev="0" advAuto="0" spid="297" grpId="17"/>
      <p:bldP build="whole" bldLvl="1" animBg="1" rev="0" advAuto="0" spid="307" grpId="25"/>
      <p:bldP build="whole" bldLvl="1" animBg="1" rev="0" advAuto="0" spid="308" grpId="26"/>
      <p:bldP build="whole" bldLvl="1" animBg="1" rev="0" advAuto="0" spid="310" grpId="28"/>
      <p:bldP build="whole" bldLvl="1" animBg="1" rev="0" advAuto="0" spid="287" grpId="2"/>
      <p:bldP build="whole" bldLvl="1" animBg="1" rev="0" advAuto="0" spid="302" grpId="24"/>
      <p:bldP build="whole" bldLvl="1" animBg="1" rev="0" advAuto="0" spid="311" grpId="29"/>
      <p:bldP build="whole" bldLvl="1" animBg="1" rev="0" advAuto="0" spid="288" grpId="4"/>
      <p:bldP build="whole" bldLvl="1" animBg="1" rev="0" advAuto="0" spid="313" grpId="31"/>
      <p:bldP build="whole" bldLvl="1" animBg="1" rev="0" advAuto="0" spid="289" grpId="14"/>
      <p:bldP build="whole" bldLvl="1" animBg="1" rev="0" advAuto="0" spid="291" grpId="7"/>
      <p:bldP build="whole" bldLvl="1" animBg="1" rev="0" advAuto="0" spid="314" grpId="32"/>
      <p:bldP build="whole" bldLvl="1" animBg="1" rev="0" advAuto="0" spid="312" grpId="30"/>
      <p:bldP build="whole" bldLvl="1" animBg="1" rev="0" advAuto="0" spid="318" grpId="5"/>
      <p:bldP build="whole" bldLvl="1" animBg="1" rev="0" advAuto="0" spid="293" grpId="9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1831975" y="586669"/>
            <a:ext cx="17494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321" name="Shape 321"/>
          <p:cNvSpPr/>
          <p:nvPr/>
        </p:nvSpPr>
        <p:spPr>
          <a:xfrm>
            <a:off x="746125" y="1127125"/>
            <a:ext cx="649287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2000"/>
            </a:pPr>
            <a:r>
              <a:t>Note that the </a:t>
            </a:r>
            <a:r>
              <a:rPr>
                <a:solidFill>
                  <a:srgbClr val="FFCC00"/>
                </a:solidFill>
              </a:rPr>
              <a:t>je</a:t>
            </a:r>
            <a:r>
              <a:t>,</a:t>
            </a:r>
            <a:r>
              <a:rPr>
                <a:solidFill>
                  <a:srgbClr val="FFCC00"/>
                </a:solidFill>
              </a:rPr>
              <a:t> tu</a:t>
            </a:r>
            <a:r>
              <a:t>,</a:t>
            </a:r>
            <a:r>
              <a:rPr>
                <a:solidFill>
                  <a:srgbClr val="FFCC00"/>
                </a:solidFill>
              </a:rPr>
              <a:t> il</a:t>
            </a:r>
            <a:r>
              <a:t>, and </a:t>
            </a:r>
            <a:r>
              <a:rPr>
                <a:solidFill>
                  <a:srgbClr val="FFCC00"/>
                </a:solidFill>
              </a:rPr>
              <a:t>ils</a:t>
            </a:r>
            <a:r>
              <a:t> forms of the imperfect </a:t>
            </a:r>
          </a:p>
          <a:p>
            <a:pPr marL="342900" indent="-342900" defTabSz="457200">
              <a:defRPr b="0" sz="2000"/>
            </a:pPr>
            <a:r>
              <a:t>are pronounced the same way. They are, however, </a:t>
            </a:r>
          </a:p>
          <a:p>
            <a:pPr marL="342900" indent="-342900" defTabSz="457200">
              <a:defRPr b="0" sz="2000"/>
            </a:pPr>
            <a:r>
              <a:t>spelled differently. </a:t>
            </a:r>
          </a:p>
        </p:txBody>
      </p:sp>
      <p:sp>
        <p:nvSpPr>
          <p:cNvPr id="322" name="Shape 322"/>
          <p:cNvSpPr/>
          <p:nvPr/>
        </p:nvSpPr>
        <p:spPr>
          <a:xfrm>
            <a:off x="1776412" y="2433637"/>
            <a:ext cx="11016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PARLER</a:t>
            </a:r>
          </a:p>
        </p:txBody>
      </p:sp>
      <p:sp>
        <p:nvSpPr>
          <p:cNvPr id="323" name="Shape 323"/>
          <p:cNvSpPr/>
          <p:nvPr/>
        </p:nvSpPr>
        <p:spPr>
          <a:xfrm>
            <a:off x="1524000" y="2935287"/>
            <a:ext cx="19462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nous    parlons </a:t>
            </a:r>
          </a:p>
        </p:txBody>
      </p:sp>
      <p:sp>
        <p:nvSpPr>
          <p:cNvPr id="324" name="Shape 324"/>
          <p:cNvSpPr/>
          <p:nvPr/>
        </p:nvSpPr>
        <p:spPr>
          <a:xfrm>
            <a:off x="4475162" y="2432050"/>
            <a:ext cx="76729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FINIR</a:t>
            </a:r>
          </a:p>
        </p:txBody>
      </p:sp>
      <p:sp>
        <p:nvSpPr>
          <p:cNvPr id="325" name="Shape 325"/>
          <p:cNvSpPr/>
          <p:nvPr/>
        </p:nvSpPr>
        <p:spPr>
          <a:xfrm>
            <a:off x="1963737" y="3270250"/>
            <a:ext cx="7413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9900"/>
                </a:solidFill>
              </a:defRPr>
            </a:lvl1pPr>
          </a:lstStyle>
          <a:p>
            <a:pPr/>
            <a:r>
              <a:t>parl- </a:t>
            </a:r>
          </a:p>
        </p:txBody>
      </p:sp>
      <p:sp>
        <p:nvSpPr>
          <p:cNvPr id="326" name="Shape 326"/>
          <p:cNvSpPr/>
          <p:nvPr/>
        </p:nvSpPr>
        <p:spPr>
          <a:xfrm>
            <a:off x="1879599" y="3608387"/>
            <a:ext cx="14732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je    parl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27" name="Shape 327"/>
          <p:cNvSpPr/>
          <p:nvPr/>
        </p:nvSpPr>
        <p:spPr>
          <a:xfrm>
            <a:off x="1857375" y="3962400"/>
            <a:ext cx="15351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tu    parl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28" name="Shape 328"/>
          <p:cNvSpPr/>
          <p:nvPr/>
        </p:nvSpPr>
        <p:spPr>
          <a:xfrm>
            <a:off x="1143000" y="4303712"/>
            <a:ext cx="21986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il/elle/on    parl</a:t>
            </a:r>
            <a:r>
              <a:rPr>
                <a:solidFill>
                  <a:srgbClr val="FFCC00"/>
                </a:solidFill>
              </a:rPr>
              <a:t>ait</a:t>
            </a:r>
            <a:r>
              <a:t> </a:t>
            </a:r>
          </a:p>
        </p:txBody>
      </p:sp>
      <p:sp>
        <p:nvSpPr>
          <p:cNvPr id="329" name="Shape 329"/>
          <p:cNvSpPr/>
          <p:nvPr/>
        </p:nvSpPr>
        <p:spPr>
          <a:xfrm>
            <a:off x="1509712" y="4618037"/>
            <a:ext cx="18970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nous    parl</a:t>
            </a:r>
            <a:r>
              <a:rPr>
                <a:solidFill>
                  <a:srgbClr val="FFCC00"/>
                </a:solidFill>
              </a:rPr>
              <a:t>ions</a:t>
            </a:r>
            <a:r>
              <a:t> </a:t>
            </a:r>
          </a:p>
        </p:txBody>
      </p:sp>
      <p:sp>
        <p:nvSpPr>
          <p:cNvPr id="330" name="Shape 330"/>
          <p:cNvSpPr/>
          <p:nvPr/>
        </p:nvSpPr>
        <p:spPr>
          <a:xfrm>
            <a:off x="3940175" y="2959100"/>
            <a:ext cx="180680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nous    finissons </a:t>
            </a:r>
          </a:p>
        </p:txBody>
      </p:sp>
      <p:sp>
        <p:nvSpPr>
          <p:cNvPr id="331" name="Shape 331"/>
          <p:cNvSpPr/>
          <p:nvPr/>
        </p:nvSpPr>
        <p:spPr>
          <a:xfrm>
            <a:off x="4348162" y="3311525"/>
            <a:ext cx="7646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>
                <a:solidFill>
                  <a:srgbClr val="FF9900"/>
                </a:solidFill>
              </a:defRPr>
            </a:lvl1pPr>
          </a:lstStyle>
          <a:p>
            <a:pPr/>
            <a:r>
              <a:t>finiss- </a:t>
            </a:r>
          </a:p>
        </p:txBody>
      </p:sp>
      <p:sp>
        <p:nvSpPr>
          <p:cNvPr id="332" name="Shape 332"/>
          <p:cNvSpPr/>
          <p:nvPr/>
        </p:nvSpPr>
        <p:spPr>
          <a:xfrm>
            <a:off x="4289425" y="3652837"/>
            <a:ext cx="14126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je    finiss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33" name="Shape 333"/>
          <p:cNvSpPr/>
          <p:nvPr/>
        </p:nvSpPr>
        <p:spPr>
          <a:xfrm>
            <a:off x="4268787" y="3987800"/>
            <a:ext cx="1425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tu    finiss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34" name="Shape 334"/>
          <p:cNvSpPr/>
          <p:nvPr/>
        </p:nvSpPr>
        <p:spPr>
          <a:xfrm>
            <a:off x="3567112" y="4294187"/>
            <a:ext cx="22733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il/elle/on    finiss</a:t>
            </a:r>
            <a:r>
              <a:rPr>
                <a:solidFill>
                  <a:srgbClr val="FFCC00"/>
                </a:solidFill>
              </a:rPr>
              <a:t>ait</a:t>
            </a:r>
            <a:r>
              <a:t> </a:t>
            </a:r>
          </a:p>
        </p:txBody>
      </p:sp>
      <p:sp>
        <p:nvSpPr>
          <p:cNvPr id="335" name="Shape 335"/>
          <p:cNvSpPr/>
          <p:nvPr/>
        </p:nvSpPr>
        <p:spPr>
          <a:xfrm>
            <a:off x="3919537" y="4618037"/>
            <a:ext cx="21193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nous    finiss</a:t>
            </a:r>
            <a:r>
              <a:rPr>
                <a:solidFill>
                  <a:srgbClr val="FFCC00"/>
                </a:solidFill>
              </a:rPr>
              <a:t>ions</a:t>
            </a:r>
            <a:r>
              <a:t> </a:t>
            </a:r>
          </a:p>
        </p:txBody>
      </p:sp>
      <p:sp>
        <p:nvSpPr>
          <p:cNvPr id="336" name="Shape 336"/>
          <p:cNvSpPr/>
          <p:nvPr/>
        </p:nvSpPr>
        <p:spPr>
          <a:xfrm>
            <a:off x="1157287" y="2362200"/>
            <a:ext cx="2438401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337" name="Shape 337"/>
          <p:cNvSpPr/>
          <p:nvPr/>
        </p:nvSpPr>
        <p:spPr>
          <a:xfrm>
            <a:off x="6596062" y="2427287"/>
            <a:ext cx="14541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ATTENDRE</a:t>
            </a:r>
          </a:p>
        </p:txBody>
      </p:sp>
      <p:sp>
        <p:nvSpPr>
          <p:cNvPr id="338" name="Shape 338"/>
          <p:cNvSpPr/>
          <p:nvPr/>
        </p:nvSpPr>
        <p:spPr>
          <a:xfrm>
            <a:off x="1509712" y="4924425"/>
            <a:ext cx="1766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vous    parl</a:t>
            </a:r>
            <a:r>
              <a:rPr>
                <a:solidFill>
                  <a:srgbClr val="FFCC00"/>
                </a:solidFill>
              </a:rPr>
              <a:t>iez</a:t>
            </a:r>
            <a:r>
              <a:t> </a:t>
            </a:r>
          </a:p>
        </p:txBody>
      </p:sp>
      <p:sp>
        <p:nvSpPr>
          <p:cNvPr id="339" name="Shape 339"/>
          <p:cNvSpPr/>
          <p:nvPr/>
        </p:nvSpPr>
        <p:spPr>
          <a:xfrm>
            <a:off x="1233487" y="5229225"/>
            <a:ext cx="23002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ils/elles    parl</a:t>
            </a:r>
            <a:r>
              <a:rPr>
                <a:solidFill>
                  <a:srgbClr val="FFCC00"/>
                </a:solidFill>
              </a:rPr>
              <a:t>aient </a:t>
            </a:r>
          </a:p>
        </p:txBody>
      </p:sp>
      <p:sp>
        <p:nvSpPr>
          <p:cNvPr id="340" name="Shape 340"/>
          <p:cNvSpPr/>
          <p:nvPr/>
        </p:nvSpPr>
        <p:spPr>
          <a:xfrm>
            <a:off x="3919537" y="4924425"/>
            <a:ext cx="19954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vous    finiss</a:t>
            </a:r>
            <a:r>
              <a:rPr>
                <a:solidFill>
                  <a:srgbClr val="FFCC00"/>
                </a:solidFill>
              </a:rPr>
              <a:t>iez</a:t>
            </a:r>
            <a:r>
              <a:t> </a:t>
            </a:r>
          </a:p>
        </p:txBody>
      </p:sp>
      <p:sp>
        <p:nvSpPr>
          <p:cNvPr id="341" name="Shape 341"/>
          <p:cNvSpPr/>
          <p:nvPr/>
        </p:nvSpPr>
        <p:spPr>
          <a:xfrm>
            <a:off x="3643312" y="5229225"/>
            <a:ext cx="2528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ils/elles    finiss</a:t>
            </a:r>
            <a:r>
              <a:rPr>
                <a:solidFill>
                  <a:srgbClr val="FFCC00"/>
                </a:solidFill>
              </a:rPr>
              <a:t>aient</a:t>
            </a:r>
            <a:r>
              <a:t> </a:t>
            </a:r>
          </a:p>
        </p:txBody>
      </p:sp>
      <p:sp>
        <p:nvSpPr>
          <p:cNvPr id="342" name="Shape 342"/>
          <p:cNvSpPr/>
          <p:nvPr/>
        </p:nvSpPr>
        <p:spPr>
          <a:xfrm>
            <a:off x="6550025" y="2957512"/>
            <a:ext cx="192155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nous    attendons </a:t>
            </a:r>
          </a:p>
        </p:txBody>
      </p:sp>
      <p:sp>
        <p:nvSpPr>
          <p:cNvPr id="343" name="Shape 343"/>
          <p:cNvSpPr/>
          <p:nvPr/>
        </p:nvSpPr>
        <p:spPr>
          <a:xfrm>
            <a:off x="6858000" y="3309937"/>
            <a:ext cx="87934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>
                <a:solidFill>
                  <a:srgbClr val="FF9900"/>
                </a:solidFill>
              </a:defRPr>
            </a:lvl1pPr>
          </a:lstStyle>
          <a:p>
            <a:pPr/>
            <a:r>
              <a:t>attend- </a:t>
            </a:r>
          </a:p>
        </p:txBody>
      </p:sp>
      <p:sp>
        <p:nvSpPr>
          <p:cNvPr id="344" name="Shape 344"/>
          <p:cNvSpPr/>
          <p:nvPr/>
        </p:nvSpPr>
        <p:spPr>
          <a:xfrm>
            <a:off x="6899275" y="3651250"/>
            <a:ext cx="14425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j’    attend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6819900" y="3986212"/>
            <a:ext cx="154014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1800"/>
            </a:pPr>
            <a:r>
              <a:t>tu    attend</a:t>
            </a:r>
            <a:r>
              <a:rPr>
                <a:solidFill>
                  <a:srgbClr val="FFCC00"/>
                </a:solidFill>
              </a:rPr>
              <a:t>ais</a:t>
            </a:r>
            <a:r>
              <a:t> </a:t>
            </a:r>
          </a:p>
        </p:txBody>
      </p:sp>
      <p:sp>
        <p:nvSpPr>
          <p:cNvPr id="346" name="Shape 346"/>
          <p:cNvSpPr/>
          <p:nvPr/>
        </p:nvSpPr>
        <p:spPr>
          <a:xfrm>
            <a:off x="6119812" y="4292600"/>
            <a:ext cx="24526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il/elle/on    attend</a:t>
            </a:r>
            <a:r>
              <a:rPr>
                <a:solidFill>
                  <a:srgbClr val="FFCC00"/>
                </a:solidFill>
              </a:rPr>
              <a:t>ait</a:t>
            </a:r>
            <a:r>
              <a:t> </a:t>
            </a:r>
          </a:p>
        </p:txBody>
      </p:sp>
      <p:sp>
        <p:nvSpPr>
          <p:cNvPr id="347" name="Shape 347"/>
          <p:cNvSpPr/>
          <p:nvPr/>
        </p:nvSpPr>
        <p:spPr>
          <a:xfrm>
            <a:off x="6472237" y="4616450"/>
            <a:ext cx="21764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nous    attend</a:t>
            </a:r>
            <a:r>
              <a:rPr>
                <a:solidFill>
                  <a:srgbClr val="FFCC00"/>
                </a:solidFill>
              </a:rPr>
              <a:t>ions</a:t>
            </a:r>
            <a:r>
              <a:t> </a:t>
            </a:r>
          </a:p>
        </p:txBody>
      </p:sp>
      <p:sp>
        <p:nvSpPr>
          <p:cNvPr id="348" name="Shape 348"/>
          <p:cNvSpPr/>
          <p:nvPr/>
        </p:nvSpPr>
        <p:spPr>
          <a:xfrm>
            <a:off x="6472237" y="4922837"/>
            <a:ext cx="19954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vous    attend</a:t>
            </a:r>
            <a:r>
              <a:rPr>
                <a:solidFill>
                  <a:srgbClr val="FFCC00"/>
                </a:solidFill>
              </a:rPr>
              <a:t>iez</a:t>
            </a:r>
            <a:r>
              <a:t> </a:t>
            </a:r>
          </a:p>
        </p:txBody>
      </p:sp>
      <p:sp>
        <p:nvSpPr>
          <p:cNvPr id="349" name="Shape 349"/>
          <p:cNvSpPr/>
          <p:nvPr/>
        </p:nvSpPr>
        <p:spPr>
          <a:xfrm>
            <a:off x="6196012" y="5227637"/>
            <a:ext cx="2528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ils/elles    attend</a:t>
            </a:r>
            <a:r>
              <a:rPr>
                <a:solidFill>
                  <a:srgbClr val="FFCC00"/>
                </a:solidFill>
              </a:rPr>
              <a:t>aient</a:t>
            </a:r>
            <a:r>
              <a:t> </a:t>
            </a:r>
          </a:p>
        </p:txBody>
      </p:sp>
      <p:sp>
        <p:nvSpPr>
          <p:cNvPr id="350" name="Shape 350"/>
          <p:cNvSpPr/>
          <p:nvPr/>
        </p:nvSpPr>
        <p:spPr>
          <a:xfrm>
            <a:off x="3671887" y="2362200"/>
            <a:ext cx="2438401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351" name="Shape 351"/>
          <p:cNvSpPr/>
          <p:nvPr/>
        </p:nvSpPr>
        <p:spPr>
          <a:xfrm>
            <a:off x="6186487" y="2362200"/>
            <a:ext cx="2438401" cy="533400"/>
          </a:xfrm>
          <a:prstGeom prst="rect">
            <a:avLst/>
          </a:prstGeom>
          <a:ln w="508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352" name="Shape 352"/>
          <p:cNvSpPr/>
          <p:nvPr/>
        </p:nvSpPr>
        <p:spPr>
          <a:xfrm>
            <a:off x="352424" y="2935287"/>
            <a:ext cx="109537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Present</a:t>
            </a:r>
          </a:p>
        </p:txBody>
      </p:sp>
      <p:sp>
        <p:nvSpPr>
          <p:cNvPr id="353" name="Shape 353"/>
          <p:cNvSpPr/>
          <p:nvPr/>
        </p:nvSpPr>
        <p:spPr>
          <a:xfrm>
            <a:off x="352425" y="3273425"/>
            <a:ext cx="6376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1831975" y="586669"/>
            <a:ext cx="17494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356" name="Shape 356"/>
          <p:cNvSpPr/>
          <p:nvPr/>
        </p:nvSpPr>
        <p:spPr>
          <a:xfrm>
            <a:off x="746125" y="1146175"/>
            <a:ext cx="79406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1800"/>
            </a:pPr>
            <a:r>
              <a:t>3. The imperfect of all verbs, except for the verb </a:t>
            </a:r>
            <a:r>
              <a:rPr>
                <a:solidFill>
                  <a:srgbClr val="FFCC00"/>
                </a:solidFill>
              </a:rPr>
              <a:t>être</a:t>
            </a:r>
            <a:r>
              <a:t>, </a:t>
            </a:r>
          </a:p>
          <a:p>
            <a:pPr marL="342900" indent="-342900" defTabSz="457200">
              <a:defRPr b="0" sz="1800"/>
            </a:pPr>
            <a:r>
              <a:t>    is formed the same way. </a:t>
            </a:r>
          </a:p>
        </p:txBody>
      </p:sp>
      <p:sp>
        <p:nvSpPr>
          <p:cNvPr id="357" name="Shape 357"/>
          <p:cNvSpPr/>
          <p:nvPr/>
        </p:nvSpPr>
        <p:spPr>
          <a:xfrm>
            <a:off x="1004887" y="2438400"/>
            <a:ext cx="11842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AVOIR </a:t>
            </a:r>
          </a:p>
        </p:txBody>
      </p:sp>
      <p:sp>
        <p:nvSpPr>
          <p:cNvPr id="358" name="Shape 358"/>
          <p:cNvSpPr/>
          <p:nvPr/>
        </p:nvSpPr>
        <p:spPr>
          <a:xfrm>
            <a:off x="1004887" y="2867025"/>
            <a:ext cx="22860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COMMENCER </a:t>
            </a:r>
          </a:p>
        </p:txBody>
      </p:sp>
      <p:sp>
        <p:nvSpPr>
          <p:cNvPr id="359" name="Shape 359"/>
          <p:cNvSpPr/>
          <p:nvPr/>
        </p:nvSpPr>
        <p:spPr>
          <a:xfrm>
            <a:off x="1000125" y="3305175"/>
            <a:ext cx="12239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FAIRE </a:t>
            </a:r>
          </a:p>
        </p:txBody>
      </p:sp>
      <p:sp>
        <p:nvSpPr>
          <p:cNvPr id="360" name="Shape 360"/>
          <p:cNvSpPr/>
          <p:nvPr/>
        </p:nvSpPr>
        <p:spPr>
          <a:xfrm>
            <a:off x="995362" y="3743325"/>
            <a:ext cx="15335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MANGER </a:t>
            </a:r>
          </a:p>
        </p:txBody>
      </p:sp>
      <p:sp>
        <p:nvSpPr>
          <p:cNvPr id="361" name="Shape 361"/>
          <p:cNvSpPr/>
          <p:nvPr/>
        </p:nvSpPr>
        <p:spPr>
          <a:xfrm>
            <a:off x="990600" y="4181475"/>
            <a:ext cx="13858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CROIRE </a:t>
            </a:r>
          </a:p>
        </p:txBody>
      </p:sp>
      <p:sp>
        <p:nvSpPr>
          <p:cNvPr id="362" name="Shape 362"/>
          <p:cNvSpPr/>
          <p:nvPr/>
        </p:nvSpPr>
        <p:spPr>
          <a:xfrm>
            <a:off x="3186112" y="2438400"/>
            <a:ext cx="1676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nous avons </a:t>
            </a:r>
          </a:p>
        </p:txBody>
      </p:sp>
      <p:sp>
        <p:nvSpPr>
          <p:cNvPr id="363" name="Shape 363"/>
          <p:cNvSpPr/>
          <p:nvPr/>
        </p:nvSpPr>
        <p:spPr>
          <a:xfrm>
            <a:off x="3186112" y="2867025"/>
            <a:ext cx="25908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nous commençons </a:t>
            </a:r>
          </a:p>
        </p:txBody>
      </p:sp>
      <p:sp>
        <p:nvSpPr>
          <p:cNvPr id="364" name="Shape 364"/>
          <p:cNvSpPr/>
          <p:nvPr/>
        </p:nvSpPr>
        <p:spPr>
          <a:xfrm>
            <a:off x="3181350" y="3305175"/>
            <a:ext cx="1833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nous faisons </a:t>
            </a:r>
          </a:p>
        </p:txBody>
      </p:sp>
      <p:sp>
        <p:nvSpPr>
          <p:cNvPr id="365" name="Shape 365"/>
          <p:cNvSpPr/>
          <p:nvPr/>
        </p:nvSpPr>
        <p:spPr>
          <a:xfrm>
            <a:off x="3176587" y="3743325"/>
            <a:ext cx="2143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nous mangeons </a:t>
            </a:r>
          </a:p>
        </p:txBody>
      </p:sp>
      <p:sp>
        <p:nvSpPr>
          <p:cNvPr id="366" name="Shape 366"/>
          <p:cNvSpPr/>
          <p:nvPr/>
        </p:nvSpPr>
        <p:spPr>
          <a:xfrm>
            <a:off x="3171825" y="4181475"/>
            <a:ext cx="19192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nous croyons </a:t>
            </a:r>
          </a:p>
        </p:txBody>
      </p:sp>
      <p:sp>
        <p:nvSpPr>
          <p:cNvPr id="367" name="Shape 367"/>
          <p:cNvSpPr/>
          <p:nvPr/>
        </p:nvSpPr>
        <p:spPr>
          <a:xfrm>
            <a:off x="6553200" y="2438400"/>
            <a:ext cx="9906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j’avais </a:t>
            </a:r>
          </a:p>
        </p:txBody>
      </p:sp>
      <p:sp>
        <p:nvSpPr>
          <p:cNvPr id="368" name="Shape 368"/>
          <p:cNvSpPr/>
          <p:nvPr/>
        </p:nvSpPr>
        <p:spPr>
          <a:xfrm>
            <a:off x="6553200" y="2867025"/>
            <a:ext cx="2057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je commençais </a:t>
            </a:r>
          </a:p>
        </p:txBody>
      </p:sp>
      <p:sp>
        <p:nvSpPr>
          <p:cNvPr id="369" name="Shape 369"/>
          <p:cNvSpPr/>
          <p:nvPr/>
        </p:nvSpPr>
        <p:spPr>
          <a:xfrm>
            <a:off x="6548437" y="3305175"/>
            <a:ext cx="1300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je faisais </a:t>
            </a:r>
          </a:p>
        </p:txBody>
      </p:sp>
      <p:sp>
        <p:nvSpPr>
          <p:cNvPr id="370" name="Shape 370"/>
          <p:cNvSpPr/>
          <p:nvPr/>
        </p:nvSpPr>
        <p:spPr>
          <a:xfrm>
            <a:off x="6543675" y="3743325"/>
            <a:ext cx="16859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je mangeais </a:t>
            </a:r>
          </a:p>
        </p:txBody>
      </p:sp>
      <p:sp>
        <p:nvSpPr>
          <p:cNvPr id="371" name="Shape 371"/>
          <p:cNvSpPr/>
          <p:nvPr/>
        </p:nvSpPr>
        <p:spPr>
          <a:xfrm>
            <a:off x="6538912" y="4181475"/>
            <a:ext cx="13858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je croyais </a:t>
            </a:r>
          </a:p>
        </p:txBody>
      </p:sp>
      <p:sp>
        <p:nvSpPr>
          <p:cNvPr id="372" name="Shape 372"/>
          <p:cNvSpPr/>
          <p:nvPr/>
        </p:nvSpPr>
        <p:spPr>
          <a:xfrm>
            <a:off x="5738812" y="3090862"/>
            <a:ext cx="762001" cy="1"/>
          </a:xfrm>
          <a:prstGeom prst="line">
            <a:avLst/>
          </a:prstGeom>
          <a:ln w="28575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Shape 373"/>
          <p:cNvSpPr/>
          <p:nvPr/>
        </p:nvSpPr>
        <p:spPr>
          <a:xfrm>
            <a:off x="5738812" y="2652712"/>
            <a:ext cx="762001" cy="1"/>
          </a:xfrm>
          <a:prstGeom prst="line">
            <a:avLst/>
          </a:prstGeom>
          <a:ln w="28575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Shape 374"/>
          <p:cNvSpPr/>
          <p:nvPr/>
        </p:nvSpPr>
        <p:spPr>
          <a:xfrm>
            <a:off x="5738812" y="3533775"/>
            <a:ext cx="762001" cy="0"/>
          </a:xfrm>
          <a:prstGeom prst="line">
            <a:avLst/>
          </a:prstGeom>
          <a:ln w="28575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Shape 375"/>
          <p:cNvSpPr/>
          <p:nvPr/>
        </p:nvSpPr>
        <p:spPr>
          <a:xfrm>
            <a:off x="5738812" y="3952875"/>
            <a:ext cx="762001" cy="0"/>
          </a:xfrm>
          <a:prstGeom prst="line">
            <a:avLst/>
          </a:prstGeom>
          <a:ln w="28575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Shape 376"/>
          <p:cNvSpPr/>
          <p:nvPr/>
        </p:nvSpPr>
        <p:spPr>
          <a:xfrm>
            <a:off x="5738812" y="4400550"/>
            <a:ext cx="762001" cy="0"/>
          </a:xfrm>
          <a:prstGeom prst="line">
            <a:avLst/>
          </a:prstGeom>
          <a:ln w="28575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0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0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Class="entr" nodeType="afterEffect" presetSubtype="10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0" presetID="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10" presetID="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Class="entr" nodeType="afterEffect" presetSubtype="10" presetID="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0" presetID="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10" presetID="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8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Class="entr" nodeType="afterEffect" presetSubtype="10" presetID="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9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20"/>
      <p:bldP build="whole" bldLvl="1" animBg="1" rev="0" advAuto="0" spid="357" grpId="1"/>
      <p:bldP build="whole" bldLvl="1" animBg="1" rev="0" advAuto="0" spid="370" grpId="16"/>
      <p:bldP build="whole" bldLvl="1" animBg="1" rev="0" advAuto="0" spid="372" grpId="7"/>
      <p:bldP build="whole" bldLvl="1" animBg="1" rev="0" advAuto="0" spid="358" grpId="5"/>
      <p:bldP build="whole" bldLvl="1" animBg="1" rev="0" advAuto="0" spid="363" grpId="6"/>
      <p:bldP build="whole" bldLvl="1" animBg="1" rev="0" advAuto="0" spid="365" grpId="14"/>
      <p:bldP build="whole" bldLvl="1" animBg="1" rev="0" advAuto="0" spid="376" grpId="19"/>
      <p:bldP build="whole" bldLvl="1" animBg="1" rev="0" advAuto="0" spid="374" grpId="11"/>
      <p:bldP build="whole" bldLvl="1" animBg="1" rev="0" advAuto="0" spid="362" grpId="2"/>
      <p:bldP build="whole" bldLvl="1" animBg="1" rev="0" advAuto="0" spid="360" grpId="13"/>
      <p:bldP build="whole" bldLvl="1" animBg="1" rev="0" advAuto="0" spid="361" grpId="17"/>
      <p:bldP build="whole" bldLvl="1" animBg="1" rev="0" advAuto="0" spid="373" grpId="3"/>
      <p:bldP build="whole" bldLvl="1" animBg="1" rev="0" advAuto="0" spid="375" grpId="15"/>
      <p:bldP build="whole" bldLvl="1" animBg="1" rev="0" advAuto="0" spid="359" grpId="9"/>
      <p:bldP build="whole" bldLvl="1" animBg="1" rev="0" advAuto="0" spid="367" grpId="4"/>
      <p:bldP build="whole" bldLvl="1" animBg="1" rev="0" advAuto="0" spid="368" grpId="8"/>
      <p:bldP build="whole" bldLvl="1" animBg="1" rev="0" advAuto="0" spid="366" grpId="18"/>
      <p:bldP build="whole" bldLvl="1" animBg="1" rev="0" advAuto="0" spid="369" grpId="12"/>
      <p:bldP build="whole" bldLvl="1" animBg="1" rev="0" advAuto="0" spid="364" grpId="1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1831975" y="586669"/>
            <a:ext cx="17494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379" name="Shape 379"/>
          <p:cNvSpPr/>
          <p:nvPr/>
        </p:nvSpPr>
        <p:spPr>
          <a:xfrm>
            <a:off x="746125" y="1146175"/>
            <a:ext cx="38258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1800"/>
            </a:pPr>
            <a:r>
              <a:t>4. Note the forms of </a:t>
            </a:r>
            <a:r>
              <a:rPr>
                <a:solidFill>
                  <a:srgbClr val="FFCC00"/>
                </a:solidFill>
              </a:rPr>
              <a:t>être</a:t>
            </a:r>
            <a:r>
              <a:t>. </a:t>
            </a:r>
          </a:p>
        </p:txBody>
      </p:sp>
      <p:sp>
        <p:nvSpPr>
          <p:cNvPr id="380" name="Shape 380"/>
          <p:cNvSpPr/>
          <p:nvPr/>
        </p:nvSpPr>
        <p:spPr>
          <a:xfrm>
            <a:off x="1662112" y="2438400"/>
            <a:ext cx="11572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j’étais </a:t>
            </a:r>
          </a:p>
        </p:txBody>
      </p:sp>
      <p:sp>
        <p:nvSpPr>
          <p:cNvPr id="381" name="Shape 381"/>
          <p:cNvSpPr/>
          <p:nvPr/>
        </p:nvSpPr>
        <p:spPr>
          <a:xfrm>
            <a:off x="1662112" y="2990850"/>
            <a:ext cx="1385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tu étais </a:t>
            </a:r>
          </a:p>
        </p:txBody>
      </p:sp>
      <p:sp>
        <p:nvSpPr>
          <p:cNvPr id="382" name="Shape 382"/>
          <p:cNvSpPr/>
          <p:nvPr/>
        </p:nvSpPr>
        <p:spPr>
          <a:xfrm>
            <a:off x="1657350" y="3581400"/>
            <a:ext cx="11620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il était </a:t>
            </a:r>
          </a:p>
        </p:txBody>
      </p:sp>
      <p:sp>
        <p:nvSpPr>
          <p:cNvPr id="383" name="Shape 383"/>
          <p:cNvSpPr/>
          <p:nvPr/>
        </p:nvSpPr>
        <p:spPr>
          <a:xfrm>
            <a:off x="3509962" y="2438400"/>
            <a:ext cx="20526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nous étions </a:t>
            </a:r>
          </a:p>
        </p:txBody>
      </p:sp>
      <p:sp>
        <p:nvSpPr>
          <p:cNvPr id="384" name="Shape 384"/>
          <p:cNvSpPr/>
          <p:nvPr/>
        </p:nvSpPr>
        <p:spPr>
          <a:xfrm>
            <a:off x="3509962" y="2990850"/>
            <a:ext cx="18240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vous étiez </a:t>
            </a:r>
          </a:p>
        </p:txBody>
      </p:sp>
      <p:sp>
        <p:nvSpPr>
          <p:cNvPr id="385" name="Shape 385"/>
          <p:cNvSpPr/>
          <p:nvPr/>
        </p:nvSpPr>
        <p:spPr>
          <a:xfrm>
            <a:off x="3505200" y="3581400"/>
            <a:ext cx="1676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ils étaient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3"/>
      <p:bldP build="whole" bldLvl="1" animBg="1" rev="0" advAuto="0" spid="381" grpId="2"/>
      <p:bldP build="whole" bldLvl="1" animBg="1" rev="0" advAuto="0" spid="380" grpId="1"/>
      <p:bldP build="whole" bldLvl="1" animBg="1" rev="0" advAuto="0" spid="383" grpId="4"/>
      <p:bldP build="whole" bldLvl="1" animBg="1" rev="0" advAuto="0" spid="385" grpId="6"/>
      <p:bldP build="whole" bldLvl="1" animBg="1" rev="0" advAuto="0" spid="38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2057400" y="528637"/>
            <a:ext cx="6624638" cy="5019676"/>
            <a:chOff x="0" y="0"/>
            <a:chExt cx="6624637" cy="5019675"/>
          </a:xfrm>
        </p:grpSpPr>
        <p:pic>
          <p:nvPicPr>
            <p:cNvPr id="33" name="im 01.jpeg" descr="im 0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15113" cy="4130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Shape 34"/>
            <p:cNvSpPr/>
            <p:nvPr/>
          </p:nvSpPr>
          <p:spPr>
            <a:xfrm>
              <a:off x="547687" y="3438525"/>
              <a:ext cx="1295401" cy="533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0" sz="1800"/>
              </a:pPr>
            </a:p>
          </p:txBody>
        </p:sp>
        <p:pic>
          <p:nvPicPr>
            <p:cNvPr id="35" name="im 02.jpeg" descr="im 0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46537" y="3330575"/>
              <a:ext cx="2578101" cy="168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" name="Shape 36"/>
            <p:cNvSpPr/>
            <p:nvPr/>
          </p:nvSpPr>
          <p:spPr>
            <a:xfrm>
              <a:off x="1752600" y="981075"/>
              <a:ext cx="442913" cy="9048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" name="Shape 37"/>
            <p:cNvSpPr/>
            <p:nvPr/>
          </p:nvSpPr>
          <p:spPr>
            <a:xfrm>
              <a:off x="3533775" y="2185987"/>
              <a:ext cx="0" cy="304801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62200" y="3433762"/>
              <a:ext cx="457201" cy="228601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" name="Shape 39"/>
            <p:cNvSpPr/>
            <p:nvPr/>
          </p:nvSpPr>
          <p:spPr>
            <a:xfrm flipH="1">
              <a:off x="214312" y="3281362"/>
              <a:ext cx="381001" cy="304801"/>
            </a:xfrm>
            <a:prstGeom prst="line">
              <a:avLst/>
            </a:prstGeom>
            <a:noFill/>
            <a:ln w="222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Shape 40"/>
            <p:cNvSpPr/>
            <p:nvPr/>
          </p:nvSpPr>
          <p:spPr>
            <a:xfrm>
              <a:off x="4405312" y="3919537"/>
              <a:ext cx="685801" cy="152401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Shape 41"/>
            <p:cNvSpPr/>
            <p:nvPr/>
          </p:nvSpPr>
          <p:spPr>
            <a:xfrm>
              <a:off x="3700462" y="2459037"/>
              <a:ext cx="1052513" cy="2762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222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0" sz="1800"/>
              </a:pPr>
            </a:p>
          </p:txBody>
        </p:sp>
      </p:grpSp>
      <p:sp>
        <p:nvSpPr>
          <p:cNvPr id="43" name="Shape 43"/>
          <p:cNvSpPr/>
          <p:nvPr/>
        </p:nvSpPr>
        <p:spPr>
          <a:xfrm>
            <a:off x="395287" y="1128712"/>
            <a:ext cx="16906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L</a:t>
            </a:r>
            <a:r>
              <a:t>’</a:t>
            </a:r>
            <a:r>
              <a:t>ordinateur</a:t>
            </a:r>
          </a:p>
        </p:txBody>
      </p:sp>
      <p:sp>
        <p:nvSpPr>
          <p:cNvPr id="44" name="Shape 44"/>
          <p:cNvSpPr/>
          <p:nvPr/>
        </p:nvSpPr>
        <p:spPr>
          <a:xfrm>
            <a:off x="3748087" y="1217612"/>
            <a:ext cx="10668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 écran</a:t>
            </a:r>
          </a:p>
        </p:txBody>
      </p:sp>
      <p:pic>
        <p:nvPicPr>
          <p:cNvPr id="45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6162" y="1295400"/>
            <a:ext cx="228601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2712" y="3705225"/>
            <a:ext cx="2286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081462" y="3990975"/>
            <a:ext cx="12954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 ordinateur</a:t>
            </a:r>
          </a:p>
        </p:txBody>
      </p:sp>
      <p:pic>
        <p:nvPicPr>
          <p:cNvPr id="48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3867150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628775" y="4845050"/>
            <a:ext cx="3810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La jeune fille allume l’ordinateur. </a:t>
            </a:r>
          </a:p>
        </p:txBody>
      </p:sp>
      <p:sp>
        <p:nvSpPr>
          <p:cNvPr id="50" name="Shape 50"/>
          <p:cNvSpPr/>
          <p:nvPr/>
        </p:nvSpPr>
        <p:spPr>
          <a:xfrm>
            <a:off x="1628775" y="5210175"/>
            <a:ext cx="4343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Elle met une disquette dans le lecteur.</a:t>
            </a:r>
          </a:p>
        </p:txBody>
      </p:sp>
      <p:sp>
        <p:nvSpPr>
          <p:cNvPr id="51" name="Shape 51"/>
          <p:cNvSpPr/>
          <p:nvPr/>
        </p:nvSpPr>
        <p:spPr>
          <a:xfrm>
            <a:off x="6115050" y="3852862"/>
            <a:ext cx="990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400">
                <a:solidFill>
                  <a:srgbClr val="000000"/>
                </a:solidFill>
              </a:defRPr>
            </a:lvl1pPr>
          </a:lstStyle>
          <a:p>
            <a:pPr/>
            <a:r>
              <a:t>une disquette</a:t>
            </a:r>
          </a:p>
        </p:txBody>
      </p:sp>
      <p:pic>
        <p:nvPicPr>
          <p:cNvPr id="52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4112" y="4357687"/>
            <a:ext cx="2286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4919662"/>
            <a:ext cx="2286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66750" y="8274050"/>
            <a:ext cx="2286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5284787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2593975" y="3967162"/>
            <a:ext cx="1390650" cy="5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5000"/>
              </a:lnSpc>
              <a:defRPr b="0" sz="1600">
                <a:solidFill>
                  <a:srgbClr val="000000"/>
                </a:solidFill>
              </a:defRPr>
            </a:pPr>
            <a:r>
              <a:t>un logiciel,</a:t>
            </a:r>
          </a:p>
          <a:p>
            <a:pPr defTabSz="457200">
              <a:lnSpc>
                <a:spcPct val="85000"/>
              </a:lnSpc>
              <a:defRPr b="0" sz="1600">
                <a:solidFill>
                  <a:srgbClr val="000000"/>
                </a:solidFill>
              </a:defRPr>
            </a:pPr>
            <a:r>
              <a:t>un software </a:t>
            </a:r>
          </a:p>
        </p:txBody>
      </p:sp>
      <p:pic>
        <p:nvPicPr>
          <p:cNvPr id="57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825" y="149542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5726112" y="2940050"/>
            <a:ext cx="11430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 clavier</a:t>
            </a:r>
          </a:p>
        </p:txBody>
      </p:sp>
      <p:pic>
        <p:nvPicPr>
          <p:cNvPr id="59" name="audio-small.jpeg" descr="audio-sma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2112" y="3021012"/>
            <a:ext cx="228601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32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7"/>
      <p:bldP build="whole" bldLvl="1" animBg="1" rev="0" advAuto="0" spid="56" grpId="6"/>
      <p:bldP build="whole" bldLvl="1" animBg="1" rev="0" advAuto="0" spid="59" grpId="3"/>
      <p:bldP build="whole" bldLvl="1" animBg="1" rev="0" advAuto="0" spid="51" grpId="10"/>
      <p:bldP build="whole" bldLvl="1" animBg="1" rev="0" advAuto="0" spid="50" grpId="14"/>
      <p:bldP build="whole" bldLvl="1" animBg="1" rev="0" advAuto="0" spid="55" grpId="13"/>
      <p:bldP build="whole" bldLvl="1" animBg="1" rev="0" advAuto="0" spid="44" grpId="2"/>
      <p:bldP build="whole" bldLvl="1" animBg="1" rev="0" advAuto="0" spid="47" grpId="8"/>
      <p:bldP build="whole" bldLvl="1" animBg="1" rev="0" advAuto="0" spid="46" grpId="5"/>
      <p:bldP build="whole" bldLvl="1" animBg="1" rev="0" advAuto="0" spid="58" grpId="4"/>
      <p:bldP build="whole" bldLvl="1" animBg="1" rev="0" advAuto="0" spid="52" grpId="9"/>
      <p:bldP build="whole" bldLvl="1" animBg="1" rev="0" advAuto="0" spid="45" grpId="1"/>
      <p:bldP build="whole" bldLvl="1" animBg="1" rev="0" advAuto="0" spid="49" grpId="12"/>
      <p:bldP build="whole" bldLvl="1" animBg="1" rev="0" advAuto="0" spid="53" grpId="1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1831975" y="586669"/>
            <a:ext cx="17494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388" name="Shape 388"/>
          <p:cNvSpPr/>
          <p:nvPr/>
        </p:nvSpPr>
        <p:spPr>
          <a:xfrm>
            <a:off x="746125" y="1146175"/>
            <a:ext cx="7864475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2000"/>
            </a:pPr>
            <a:r>
              <a:t>5. In French, you use the imperfect to describe or reminisce </a:t>
            </a:r>
          </a:p>
          <a:p>
            <a:pPr marL="342900" indent="-342900" defTabSz="457200">
              <a:defRPr b="0" sz="2000"/>
            </a:pPr>
            <a:r>
              <a:t>    about habitual or continuous actions. You also use the </a:t>
            </a:r>
          </a:p>
          <a:p>
            <a:pPr marL="342900" indent="-342900" defTabSz="457200">
              <a:defRPr b="0" sz="2000"/>
            </a:pPr>
            <a:r>
              <a:t>    imperfect to describe emotional and physical conditions or </a:t>
            </a:r>
          </a:p>
          <a:p>
            <a:pPr marL="342900" indent="-342900" defTabSz="457200">
              <a:defRPr b="0" sz="2000"/>
            </a:pPr>
            <a:r>
              <a:t>    states in the past. The time at which these actions or states </a:t>
            </a:r>
          </a:p>
          <a:p>
            <a:pPr marL="342900" indent="-342900" defTabSz="457200">
              <a:defRPr b="0" sz="2000"/>
            </a:pPr>
            <a:r>
              <a:t>    began or ended is not important. </a:t>
            </a:r>
          </a:p>
        </p:txBody>
      </p:sp>
      <p:sp>
        <p:nvSpPr>
          <p:cNvPr id="389" name="Shape 389"/>
          <p:cNvSpPr/>
          <p:nvPr/>
        </p:nvSpPr>
        <p:spPr>
          <a:xfrm>
            <a:off x="1371600" y="3200400"/>
            <a:ext cx="7543800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Quand j’</a:t>
            </a:r>
            <a:r>
              <a:rPr>
                <a:solidFill>
                  <a:srgbClr val="FFCC00"/>
                </a:solidFill>
              </a:rPr>
              <a:t>étais</a:t>
            </a:r>
            <a:r>
              <a:t> au collège, j’</a:t>
            </a:r>
            <a:r>
              <a:rPr>
                <a:solidFill>
                  <a:srgbClr val="FFCC00"/>
                </a:solidFill>
              </a:rPr>
              <a:t>avais</a:t>
            </a:r>
            <a:r>
              <a:t> un très bon professeur de français. Elle s’</a:t>
            </a:r>
            <a:r>
              <a:rPr>
                <a:solidFill>
                  <a:srgbClr val="FFCC00"/>
                </a:solidFill>
              </a:rPr>
              <a:t>appelait</a:t>
            </a:r>
            <a:r>
              <a:t> Madame Castex. Elle </a:t>
            </a:r>
            <a:r>
              <a:rPr>
                <a:solidFill>
                  <a:srgbClr val="FFCC00"/>
                </a:solidFill>
              </a:rPr>
              <a:t>était</a:t>
            </a:r>
            <a:r>
              <a:t> un peu stricte, mais nous l’</a:t>
            </a:r>
            <a:r>
              <a:rPr>
                <a:solidFill>
                  <a:srgbClr val="FFCC00"/>
                </a:solidFill>
              </a:rPr>
              <a:t>aimions</a:t>
            </a:r>
            <a:r>
              <a:t> beaucoup. Elle nous </a:t>
            </a:r>
            <a:r>
              <a:rPr>
                <a:solidFill>
                  <a:srgbClr val="FFCC00"/>
                </a:solidFill>
              </a:rPr>
              <a:t>racontait</a:t>
            </a:r>
            <a:r>
              <a:t> toujours des histoires intéressantes et nous l’</a:t>
            </a:r>
            <a:r>
              <a:rPr>
                <a:solidFill>
                  <a:srgbClr val="FFCC00"/>
                </a:solidFill>
              </a:rPr>
              <a:t>écoutions</a:t>
            </a:r>
            <a:r>
              <a:t> pendant des heures</a:t>
            </a:r>
            <a:r>
              <a:t> avec beaucoup d</a:t>
            </a:r>
            <a:r>
              <a:t>’</a:t>
            </a:r>
            <a:r>
              <a:t>attention.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831975" y="586669"/>
            <a:ext cx="120952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grpSp>
        <p:nvGrpSpPr>
          <p:cNvPr id="394" name="Group 394"/>
          <p:cNvGrpSpPr/>
          <p:nvPr/>
        </p:nvGrpSpPr>
        <p:grpSpPr>
          <a:xfrm>
            <a:off x="685800" y="1672519"/>
            <a:ext cx="7467600" cy="1165050"/>
            <a:chOff x="0" y="0"/>
            <a:chExt cx="7467600" cy="1165048"/>
          </a:xfrm>
        </p:grpSpPr>
        <p:sp>
          <p:nvSpPr>
            <p:cNvPr id="392" name="Shape 392"/>
            <p:cNvSpPr/>
            <p:nvPr/>
          </p:nvSpPr>
          <p:spPr>
            <a:xfrm>
              <a:off x="0" y="0"/>
              <a:ext cx="74676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defTabSz="457200">
                <a:buSzPct val="100000"/>
                <a:buAutoNum type="arabicPeriod" startAt="1"/>
                <a:defRPr b="0" sz="1800"/>
              </a:pPr>
              <a:r>
                <a:t>Mes grands-parents ________ souvent de la vie </a:t>
              </a:r>
            </a:p>
            <a:p>
              <a:pPr marL="342900" indent="-342900" defTabSz="457200">
                <a:defRPr b="0" sz="1800"/>
              </a:pPr>
              <a:r>
                <a:t>    quand ils  ________ petits. 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381000" y="814387"/>
              <a:ext cx="2057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7200">
                <a:defRPr b="0" sz="1800"/>
              </a:lvl1pPr>
            </a:lstStyle>
            <a:p>
              <a:pPr/>
              <a:r>
                <a:t>(parler, être) </a:t>
              </a:r>
            </a:p>
          </p:txBody>
        </p:sp>
      </p:grpSp>
      <p:sp>
        <p:nvSpPr>
          <p:cNvPr id="395" name="Shape 395"/>
          <p:cNvSpPr/>
          <p:nvPr/>
        </p:nvSpPr>
        <p:spPr>
          <a:xfrm>
            <a:off x="1066800" y="3020306"/>
            <a:ext cx="4114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parlaient, étaient </a:t>
            </a:r>
          </a:p>
        </p:txBody>
      </p:sp>
      <p:grpSp>
        <p:nvGrpSpPr>
          <p:cNvPr id="398" name="Group 398"/>
          <p:cNvGrpSpPr/>
          <p:nvPr/>
        </p:nvGrpSpPr>
        <p:grpSpPr>
          <a:xfrm>
            <a:off x="685800" y="3720394"/>
            <a:ext cx="7696200" cy="1174575"/>
            <a:chOff x="0" y="0"/>
            <a:chExt cx="7696200" cy="1174573"/>
          </a:xfrm>
        </p:grpSpPr>
        <p:sp>
          <p:nvSpPr>
            <p:cNvPr id="396" name="Shape 396"/>
            <p:cNvSpPr/>
            <p:nvPr/>
          </p:nvSpPr>
          <p:spPr>
            <a:xfrm>
              <a:off x="0" y="0"/>
              <a:ext cx="76962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b="0" sz="1800"/>
              </a:pPr>
              <a:r>
                <a:t>2. Nous ________ toujours à la cantine quand nous </a:t>
              </a:r>
            </a:p>
            <a:p>
              <a:pPr defTabSz="457200">
                <a:defRPr b="0" sz="1800"/>
              </a:pPr>
              <a:r>
                <a:t>    ________ à Paris. 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381000" y="823912"/>
              <a:ext cx="3810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7200">
                <a:defRPr b="0" sz="1800"/>
              </a:lvl1pPr>
            </a:lstStyle>
            <a:p>
              <a:pPr/>
              <a:r>
                <a:t>(manger, habiter) </a:t>
              </a:r>
            </a:p>
          </p:txBody>
        </p:sp>
      </p:grpSp>
      <p:sp>
        <p:nvSpPr>
          <p:cNvPr id="399" name="Shape 399"/>
          <p:cNvSpPr/>
          <p:nvPr/>
        </p:nvSpPr>
        <p:spPr>
          <a:xfrm>
            <a:off x="1066800" y="5077706"/>
            <a:ext cx="4495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mangions, habitions </a:t>
            </a:r>
          </a:p>
        </p:txBody>
      </p:sp>
      <p:sp>
        <p:nvSpPr>
          <p:cNvPr id="400" name="Shape 400"/>
          <p:cNvSpPr/>
          <p:nvPr/>
        </p:nvSpPr>
        <p:spPr>
          <a:xfrm>
            <a:off x="1600200" y="1043869"/>
            <a:ext cx="25561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Complétez à l</a:t>
            </a:r>
            <a:r>
              <a:t>’</a:t>
            </a:r>
            <a:r>
              <a:t>imparfait.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3"/>
      <p:bldP build="whole" bldLvl="1" animBg="1" rev="0" advAuto="0" spid="394" grpId="1"/>
      <p:bldP build="whole" bldLvl="1" animBg="1" rev="0" advAuto="0" spid="399" grpId="4"/>
      <p:bldP build="whole" bldLvl="1" animBg="1" rev="0" advAuto="0" spid="395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1831975" y="586669"/>
            <a:ext cx="120952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sp>
        <p:nvSpPr>
          <p:cNvPr id="403" name="Shape 403"/>
          <p:cNvSpPr/>
          <p:nvPr/>
        </p:nvSpPr>
        <p:spPr>
          <a:xfrm>
            <a:off x="1600200" y="1043869"/>
            <a:ext cx="25561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Complétez à l</a:t>
            </a:r>
            <a:r>
              <a:t>’</a:t>
            </a:r>
            <a:r>
              <a:t>imparfait. </a:t>
            </a:r>
          </a:p>
        </p:txBody>
      </p:sp>
      <p:grpSp>
        <p:nvGrpSpPr>
          <p:cNvPr id="406" name="Group 406"/>
          <p:cNvGrpSpPr/>
          <p:nvPr/>
        </p:nvGrpSpPr>
        <p:grpSpPr>
          <a:xfrm>
            <a:off x="685800" y="1672519"/>
            <a:ext cx="7467600" cy="1165050"/>
            <a:chOff x="0" y="0"/>
            <a:chExt cx="7467600" cy="1165048"/>
          </a:xfrm>
        </p:grpSpPr>
        <p:sp>
          <p:nvSpPr>
            <p:cNvPr id="404" name="Shape 404"/>
            <p:cNvSpPr/>
            <p:nvPr/>
          </p:nvSpPr>
          <p:spPr>
            <a:xfrm>
              <a:off x="0" y="0"/>
              <a:ext cx="74676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57200">
                <a:defRPr b="0" sz="1800"/>
              </a:lvl1pPr>
            </a:lstStyle>
            <a:p>
              <a:pPr/>
              <a:r>
                <a:t>3.	On ________ le même déjeuner tous les jours parce qu’on l’________ beaucoup! 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381000" y="814387"/>
              <a:ext cx="2438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7200">
                <a:defRPr b="0" sz="1800"/>
              </a:lvl1pPr>
            </a:lstStyle>
            <a:p>
              <a:pPr/>
              <a:r>
                <a:t>(choisir, aimer) </a:t>
              </a:r>
            </a:p>
          </p:txBody>
        </p:sp>
      </p:grpSp>
      <p:sp>
        <p:nvSpPr>
          <p:cNvPr id="407" name="Shape 407"/>
          <p:cNvSpPr/>
          <p:nvPr/>
        </p:nvSpPr>
        <p:spPr>
          <a:xfrm>
            <a:off x="1066800" y="3020306"/>
            <a:ext cx="4114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choisissait, aimait </a:t>
            </a:r>
          </a:p>
        </p:txBody>
      </p:sp>
      <p:grpSp>
        <p:nvGrpSpPr>
          <p:cNvPr id="410" name="Group 410"/>
          <p:cNvGrpSpPr/>
          <p:nvPr/>
        </p:nvGrpSpPr>
        <p:grpSpPr>
          <a:xfrm>
            <a:off x="685800" y="3720394"/>
            <a:ext cx="8001000" cy="1174575"/>
            <a:chOff x="0" y="0"/>
            <a:chExt cx="8001000" cy="1174573"/>
          </a:xfrm>
        </p:grpSpPr>
        <p:sp>
          <p:nvSpPr>
            <p:cNvPr id="408" name="Shape 408"/>
            <p:cNvSpPr/>
            <p:nvPr/>
          </p:nvSpPr>
          <p:spPr>
            <a:xfrm>
              <a:off x="0" y="0"/>
              <a:ext cx="80010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b="0" sz="1800"/>
              </a:pPr>
              <a:r>
                <a:t>4. Quand j’________ petit, je ________ aller à la plage </a:t>
              </a:r>
            </a:p>
            <a:p>
              <a:pPr defTabSz="457200">
                <a:defRPr b="0" sz="1800"/>
              </a:pPr>
              <a:r>
                <a:t>    chaque été, mais mon frère ________ jouer au foot. 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381000" y="823912"/>
              <a:ext cx="3810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7200">
                <a:defRPr b="0" sz="1800"/>
              </a:lvl1pPr>
            </a:lstStyle>
            <a:p>
              <a:pPr/>
              <a:r>
                <a:t>(être, vouloir, préférer) </a:t>
              </a:r>
            </a:p>
          </p:txBody>
        </p:sp>
      </p:grpSp>
      <p:sp>
        <p:nvSpPr>
          <p:cNvPr id="411" name="Shape 411"/>
          <p:cNvSpPr/>
          <p:nvPr/>
        </p:nvSpPr>
        <p:spPr>
          <a:xfrm>
            <a:off x="1066800" y="5077706"/>
            <a:ext cx="4876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étais, voulais, préférait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1" grpId="4"/>
      <p:bldP build="whole" bldLvl="1" animBg="1" rev="0" advAuto="0" spid="410" grpId="3"/>
      <p:bldP build="whole" bldLvl="1" animBg="1" rev="0" advAuto="0" spid="406" grpId="1"/>
      <p:bldP build="whole" bldLvl="1" animBg="1" rev="0" advAuto="0" spid="407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1831975" y="586669"/>
            <a:ext cx="120952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</a:t>
            </a:r>
            <a:r>
              <a:t>’</a:t>
            </a:r>
            <a:r>
              <a:t>imparfait </a:t>
            </a:r>
          </a:p>
        </p:txBody>
      </p:sp>
      <p:grpSp>
        <p:nvGrpSpPr>
          <p:cNvPr id="416" name="Group 416"/>
          <p:cNvGrpSpPr/>
          <p:nvPr/>
        </p:nvGrpSpPr>
        <p:grpSpPr>
          <a:xfrm>
            <a:off x="685800" y="1943981"/>
            <a:ext cx="7010400" cy="1355550"/>
            <a:chOff x="0" y="0"/>
            <a:chExt cx="7010400" cy="1355548"/>
          </a:xfrm>
        </p:grpSpPr>
        <p:sp>
          <p:nvSpPr>
            <p:cNvPr id="414" name="Shape 414"/>
            <p:cNvSpPr/>
            <p:nvPr/>
          </p:nvSpPr>
          <p:spPr>
            <a:xfrm>
              <a:off x="0" y="0"/>
              <a:ext cx="70104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defTabSz="457200">
                <a:buSzPct val="100000"/>
                <a:buAutoNum type="arabicPeriod" startAt="5"/>
                <a:defRPr b="0" sz="1800"/>
              </a:pPr>
              <a:r>
                <a:t>Quand vous _________  les courses chaque </a:t>
              </a:r>
            </a:p>
            <a:p>
              <a:pPr marL="342900" indent="-342900" defTabSz="457200">
                <a:defRPr b="0" sz="1800"/>
              </a:pPr>
              <a:r>
                <a:t>    samedi, vous ________ la voiture ou vous ________ à pied? 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381000" y="1004887"/>
              <a:ext cx="3733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7200">
                <a:defRPr b="0" sz="1800"/>
              </a:lvl1pPr>
            </a:lstStyle>
            <a:p>
              <a:pPr/>
              <a:r>
                <a:t>(faire, prendre, marcher) </a:t>
              </a:r>
            </a:p>
          </p:txBody>
        </p:sp>
      </p:grpSp>
      <p:sp>
        <p:nvSpPr>
          <p:cNvPr id="417" name="Shape 417"/>
          <p:cNvSpPr/>
          <p:nvPr/>
        </p:nvSpPr>
        <p:spPr>
          <a:xfrm>
            <a:off x="1066800" y="3482269"/>
            <a:ext cx="5181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faisiez, preniez, marchiez </a:t>
            </a:r>
          </a:p>
        </p:txBody>
      </p:sp>
      <p:sp>
        <p:nvSpPr>
          <p:cNvPr id="418" name="Shape 418"/>
          <p:cNvSpPr/>
          <p:nvPr/>
        </p:nvSpPr>
        <p:spPr>
          <a:xfrm>
            <a:off x="1600200" y="1043869"/>
            <a:ext cx="25561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Complétez à l</a:t>
            </a:r>
            <a:r>
              <a:t>’</a:t>
            </a:r>
            <a:r>
              <a:t>imparfait.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1"/>
      <p:bldP build="whole" bldLvl="1" animBg="1" rev="0" advAuto="0" spid="417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1752600" y="556506"/>
            <a:ext cx="3962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Les emplois de l</a:t>
            </a:r>
            <a:r>
              <a:t>’</a:t>
            </a:r>
            <a:r>
              <a:t>imparfait</a:t>
            </a:r>
          </a:p>
        </p:txBody>
      </p:sp>
      <p:sp>
        <p:nvSpPr>
          <p:cNvPr id="421" name="Shape 421"/>
          <p:cNvSpPr/>
          <p:nvPr/>
        </p:nvSpPr>
        <p:spPr>
          <a:xfrm>
            <a:off x="731837" y="1219200"/>
            <a:ext cx="719296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buSzPct val="100000"/>
              <a:buAutoNum type="arabicPeriod" startAt="1"/>
              <a:defRPr b="0" sz="1800"/>
            </a:pPr>
            <a:r>
              <a:t>As you have already learned, the imperfect is </a:t>
            </a:r>
          </a:p>
          <a:p>
            <a:pPr marL="342900" indent="-342900" defTabSz="457200">
              <a:defRPr b="0" sz="1800"/>
            </a:pPr>
            <a:r>
              <a:t>    used to describe continuous, repeated, or habitual actions in the past. </a:t>
            </a:r>
          </a:p>
        </p:txBody>
      </p:sp>
      <p:sp>
        <p:nvSpPr>
          <p:cNvPr id="422" name="Shape 422"/>
          <p:cNvSpPr/>
          <p:nvPr/>
        </p:nvSpPr>
        <p:spPr>
          <a:xfrm>
            <a:off x="1219200" y="2774950"/>
            <a:ext cx="7086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Quand Germain </a:t>
            </a:r>
            <a:r>
              <a:rPr>
                <a:solidFill>
                  <a:srgbClr val="FFCC00"/>
                </a:solidFill>
              </a:rPr>
              <a:t>était</a:t>
            </a:r>
            <a:r>
              <a:t> enfant, il </a:t>
            </a:r>
            <a:r>
              <a:rPr>
                <a:solidFill>
                  <a:srgbClr val="FFCC00"/>
                </a:solidFill>
              </a:rPr>
              <a:t>se couchait</a:t>
            </a:r>
            <a:r>
              <a:t> toujours de bonne heure et il </a:t>
            </a:r>
            <a:r>
              <a:rPr>
                <a:solidFill>
                  <a:srgbClr val="FFCC00"/>
                </a:solidFill>
              </a:rPr>
              <a:t>se levait</a:t>
            </a:r>
            <a:r>
              <a:t> très tôt pour aller à l’école.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1752600" y="556506"/>
            <a:ext cx="3962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Les emplois de l</a:t>
            </a:r>
            <a:r>
              <a:t>’</a:t>
            </a:r>
            <a:r>
              <a:t>imparfait</a:t>
            </a:r>
          </a:p>
        </p:txBody>
      </p:sp>
      <p:sp>
        <p:nvSpPr>
          <p:cNvPr id="425" name="Shape 425"/>
          <p:cNvSpPr/>
          <p:nvPr/>
        </p:nvSpPr>
        <p:spPr>
          <a:xfrm>
            <a:off x="731837" y="1219200"/>
            <a:ext cx="772636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1800"/>
            </a:pPr>
            <a:r>
              <a:t>2. You also use the imperfect to describe persons, </a:t>
            </a:r>
          </a:p>
          <a:p>
            <a:pPr marL="342900" indent="-342900" defTabSz="457200">
              <a:defRPr b="0" sz="1800"/>
            </a:pPr>
            <a:r>
              <a:t>    things, places, situations, and physical and </a:t>
            </a:r>
          </a:p>
          <a:p>
            <a:pPr marL="342900" indent="-342900" defTabSz="457200">
              <a:defRPr b="0" sz="1800"/>
            </a:pPr>
            <a:r>
              <a:t>    emotional conditions or states in the past. </a:t>
            </a:r>
          </a:p>
        </p:txBody>
      </p:sp>
      <p:sp>
        <p:nvSpPr>
          <p:cNvPr id="426" name="Shape 426"/>
          <p:cNvSpPr/>
          <p:nvPr/>
        </p:nvSpPr>
        <p:spPr>
          <a:xfrm>
            <a:off x="595312" y="2744787"/>
            <a:ext cx="12049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location </a:t>
            </a:r>
          </a:p>
        </p:txBody>
      </p:sp>
      <p:sp>
        <p:nvSpPr>
          <p:cNvPr id="427" name="Shape 427"/>
          <p:cNvSpPr/>
          <p:nvPr/>
        </p:nvSpPr>
        <p:spPr>
          <a:xfrm>
            <a:off x="596899" y="3148012"/>
            <a:ext cx="76041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age </a:t>
            </a:r>
          </a:p>
        </p:txBody>
      </p:sp>
      <p:sp>
        <p:nvSpPr>
          <p:cNvPr id="428" name="Shape 428"/>
          <p:cNvSpPr/>
          <p:nvPr/>
        </p:nvSpPr>
        <p:spPr>
          <a:xfrm>
            <a:off x="596900" y="3541712"/>
            <a:ext cx="15986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appearance </a:t>
            </a:r>
          </a:p>
        </p:txBody>
      </p:sp>
      <p:sp>
        <p:nvSpPr>
          <p:cNvPr id="429" name="Shape 429"/>
          <p:cNvSpPr/>
          <p:nvPr/>
        </p:nvSpPr>
        <p:spPr>
          <a:xfrm>
            <a:off x="596900" y="3933825"/>
            <a:ext cx="25749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physical condition </a:t>
            </a:r>
          </a:p>
        </p:txBody>
      </p:sp>
      <p:sp>
        <p:nvSpPr>
          <p:cNvPr id="430" name="Shape 430"/>
          <p:cNvSpPr/>
          <p:nvPr/>
        </p:nvSpPr>
        <p:spPr>
          <a:xfrm>
            <a:off x="4576762" y="2743200"/>
            <a:ext cx="23606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habitait </a:t>
            </a:r>
            <a:r>
              <a:t>à Paris. </a:t>
            </a:r>
          </a:p>
        </p:txBody>
      </p:sp>
      <p:sp>
        <p:nvSpPr>
          <p:cNvPr id="431" name="Shape 431"/>
          <p:cNvSpPr/>
          <p:nvPr/>
        </p:nvSpPr>
        <p:spPr>
          <a:xfrm>
            <a:off x="4576762" y="3138487"/>
            <a:ext cx="20558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avait</a:t>
            </a:r>
            <a:r>
              <a:t> dix ans. </a:t>
            </a:r>
          </a:p>
        </p:txBody>
      </p:sp>
      <p:sp>
        <p:nvSpPr>
          <p:cNvPr id="432" name="Shape 432"/>
          <p:cNvSpPr/>
          <p:nvPr/>
        </p:nvSpPr>
        <p:spPr>
          <a:xfrm>
            <a:off x="4575175" y="3538537"/>
            <a:ext cx="3962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était</a:t>
            </a:r>
            <a:r>
              <a:t> très grand pour son âge. </a:t>
            </a:r>
          </a:p>
        </p:txBody>
      </p:sp>
      <p:sp>
        <p:nvSpPr>
          <p:cNvPr id="433" name="Shape 433"/>
          <p:cNvSpPr/>
          <p:nvPr/>
        </p:nvSpPr>
        <p:spPr>
          <a:xfrm>
            <a:off x="4575175" y="3933825"/>
            <a:ext cx="29718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était </a:t>
            </a:r>
            <a:r>
              <a:t>en bonne santé. </a:t>
            </a:r>
          </a:p>
        </p:txBody>
      </p:sp>
      <p:sp>
        <p:nvSpPr>
          <p:cNvPr id="434" name="Shape 434"/>
          <p:cNvSpPr/>
          <p:nvPr/>
        </p:nvSpPr>
        <p:spPr>
          <a:xfrm>
            <a:off x="595312" y="4329112"/>
            <a:ext cx="39481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attitude, emotions, and desires </a:t>
            </a:r>
          </a:p>
        </p:txBody>
      </p:sp>
      <p:sp>
        <p:nvSpPr>
          <p:cNvPr id="435" name="Shape 435"/>
          <p:cNvSpPr/>
          <p:nvPr/>
        </p:nvSpPr>
        <p:spPr>
          <a:xfrm>
            <a:off x="4573587" y="4329112"/>
            <a:ext cx="41163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voulait</a:t>
            </a:r>
            <a:r>
              <a:t> toujours faire du sport. </a:t>
            </a:r>
          </a:p>
        </p:txBody>
      </p:sp>
      <p:sp>
        <p:nvSpPr>
          <p:cNvPr id="436" name="Shape 436"/>
          <p:cNvSpPr/>
          <p:nvPr/>
        </p:nvSpPr>
        <p:spPr>
          <a:xfrm>
            <a:off x="593725" y="4724400"/>
            <a:ext cx="8397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time </a:t>
            </a:r>
          </a:p>
        </p:txBody>
      </p:sp>
      <p:sp>
        <p:nvSpPr>
          <p:cNvPr id="437" name="Shape 437"/>
          <p:cNvSpPr/>
          <p:nvPr/>
        </p:nvSpPr>
        <p:spPr>
          <a:xfrm>
            <a:off x="4572000" y="4724400"/>
            <a:ext cx="36607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C’</a:t>
            </a:r>
            <a:r>
              <a:rPr>
                <a:solidFill>
                  <a:srgbClr val="FFCC00"/>
                </a:solidFill>
              </a:rPr>
              <a:t>était</a:t>
            </a:r>
            <a:r>
              <a:t> le mois de décembre.</a:t>
            </a:r>
            <a:r>
              <a:t> </a:t>
            </a:r>
          </a:p>
        </p:txBody>
      </p:sp>
      <p:sp>
        <p:nvSpPr>
          <p:cNvPr id="438" name="Shape 438"/>
          <p:cNvSpPr/>
          <p:nvPr/>
        </p:nvSpPr>
        <p:spPr>
          <a:xfrm>
            <a:off x="581025" y="5118100"/>
            <a:ext cx="12334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weather </a:t>
            </a:r>
          </a:p>
        </p:txBody>
      </p:sp>
      <p:sp>
        <p:nvSpPr>
          <p:cNvPr id="439" name="Shape 439"/>
          <p:cNvSpPr/>
          <p:nvPr/>
        </p:nvSpPr>
        <p:spPr>
          <a:xfrm>
            <a:off x="4575175" y="5118100"/>
            <a:ext cx="19050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000"/>
            </a:pPr>
            <a:r>
              <a:t>Il </a:t>
            </a:r>
            <a:r>
              <a:rPr>
                <a:solidFill>
                  <a:srgbClr val="FFCC00"/>
                </a:solidFill>
              </a:rPr>
              <a:t>faisait</a:t>
            </a:r>
            <a:r>
              <a:t> froid.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14"/>
      <p:bldP build="whole" bldLvl="1" animBg="1" rev="0" advAuto="0" spid="435" grpId="10"/>
      <p:bldP build="whole" bldLvl="1" animBg="1" rev="0" advAuto="0" spid="438" grpId="13"/>
      <p:bldP build="whole" bldLvl="1" animBg="1" rev="0" advAuto="0" spid="427" grpId="3"/>
      <p:bldP build="whole" bldLvl="1" animBg="1" rev="0" advAuto="0" spid="430" grpId="2"/>
      <p:bldP build="whole" bldLvl="1" animBg="1" rev="0" advAuto="0" spid="429" grpId="7"/>
      <p:bldP build="whole" bldLvl="1" animBg="1" rev="0" advAuto="0" spid="437" grpId="12"/>
      <p:bldP build="whole" bldLvl="1" animBg="1" rev="0" advAuto="0" spid="433" grpId="8"/>
      <p:bldP build="whole" bldLvl="1" animBg="1" rev="0" advAuto="0" spid="426" grpId="1"/>
      <p:bldP build="whole" bldLvl="1" animBg="1" rev="0" advAuto="0" spid="431" grpId="4"/>
      <p:bldP build="whole" bldLvl="1" animBg="1" rev="0" advAuto="0" spid="436" grpId="11"/>
      <p:bldP build="whole" bldLvl="1" animBg="1" rev="0" advAuto="0" spid="428" grpId="5"/>
      <p:bldP build="whole" bldLvl="1" animBg="1" rev="0" advAuto="0" spid="432" grpId="6"/>
      <p:bldP build="whole" bldLvl="1" animBg="1" rev="0" advAuto="0" spid="434" grpId="9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752600" y="556506"/>
            <a:ext cx="3962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Les emplois de l</a:t>
            </a:r>
            <a:r>
              <a:t>’</a:t>
            </a:r>
            <a:r>
              <a:t>imparfait</a:t>
            </a:r>
          </a:p>
        </p:txBody>
      </p:sp>
      <p:sp>
        <p:nvSpPr>
          <p:cNvPr id="442" name="Shape 442"/>
          <p:cNvSpPr/>
          <p:nvPr/>
        </p:nvSpPr>
        <p:spPr>
          <a:xfrm>
            <a:off x="731837" y="1219200"/>
            <a:ext cx="772636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defRPr b="0" sz="1800"/>
            </a:pPr>
            <a:r>
              <a:t>3. Verbs that describe mental or emotional states</a:t>
            </a:r>
          </a:p>
          <a:p>
            <a:pPr marL="342900" indent="-342900" defTabSz="457200">
              <a:defRPr b="0" sz="1800"/>
            </a:pPr>
            <a:r>
              <a:t>    are often used in the imperfect. The following are  </a:t>
            </a:r>
          </a:p>
          <a:p>
            <a:pPr marL="342900" indent="-342900" defTabSz="457200">
              <a:defRPr b="0" sz="1800"/>
            </a:pPr>
            <a:r>
              <a:t>    some of the most common. </a:t>
            </a:r>
          </a:p>
        </p:txBody>
      </p:sp>
      <p:sp>
        <p:nvSpPr>
          <p:cNvPr id="443" name="Shape 443"/>
          <p:cNvSpPr/>
          <p:nvPr/>
        </p:nvSpPr>
        <p:spPr>
          <a:xfrm>
            <a:off x="1905000" y="2743200"/>
            <a:ext cx="19050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aimer (mieux) </a:t>
            </a:r>
          </a:p>
        </p:txBody>
      </p:sp>
      <p:sp>
        <p:nvSpPr>
          <p:cNvPr id="444" name="Shape 444"/>
          <p:cNvSpPr/>
          <p:nvPr/>
        </p:nvSpPr>
        <p:spPr>
          <a:xfrm>
            <a:off x="1906587" y="3146425"/>
            <a:ext cx="11414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vouloir </a:t>
            </a:r>
          </a:p>
        </p:txBody>
      </p:sp>
      <p:sp>
        <p:nvSpPr>
          <p:cNvPr id="445" name="Shape 445"/>
          <p:cNvSpPr/>
          <p:nvPr/>
        </p:nvSpPr>
        <p:spPr>
          <a:xfrm>
            <a:off x="1906587" y="3540125"/>
            <a:ext cx="12176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pouvoir </a:t>
            </a:r>
          </a:p>
        </p:txBody>
      </p:sp>
      <p:sp>
        <p:nvSpPr>
          <p:cNvPr id="446" name="Shape 446"/>
          <p:cNvSpPr/>
          <p:nvPr/>
        </p:nvSpPr>
        <p:spPr>
          <a:xfrm>
            <a:off x="1906587" y="3932237"/>
            <a:ext cx="10652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savoir </a:t>
            </a:r>
          </a:p>
        </p:txBody>
      </p:sp>
      <p:sp>
        <p:nvSpPr>
          <p:cNvPr id="447" name="Shape 447"/>
          <p:cNvSpPr/>
          <p:nvPr/>
        </p:nvSpPr>
        <p:spPr>
          <a:xfrm>
            <a:off x="1905000" y="4327525"/>
            <a:ext cx="914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croire </a:t>
            </a:r>
          </a:p>
        </p:txBody>
      </p:sp>
      <p:sp>
        <p:nvSpPr>
          <p:cNvPr id="448" name="Shape 448"/>
          <p:cNvSpPr/>
          <p:nvPr/>
        </p:nvSpPr>
        <p:spPr>
          <a:xfrm>
            <a:off x="3643312" y="2743200"/>
            <a:ext cx="3810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449" name="Shape 449"/>
          <p:cNvSpPr/>
          <p:nvPr/>
        </p:nvSpPr>
        <p:spPr>
          <a:xfrm>
            <a:off x="3886200" y="2743200"/>
            <a:ext cx="1219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FFCC00"/>
                </a:solidFill>
              </a:defRPr>
            </a:lvl1pPr>
          </a:lstStyle>
          <a:p>
            <a:pPr/>
            <a:r>
              <a:t>préférer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7"/>
      <p:bldP build="whole" bldLvl="1" animBg="1" rev="0" advAuto="0" spid="445" grpId="5"/>
      <p:bldP build="whole" bldLvl="1" animBg="1" rev="0" advAuto="0" spid="446" grpId="6"/>
      <p:bldP build="whole" bldLvl="1" animBg="1" rev="0" advAuto="0" spid="443" grpId="1"/>
      <p:bldP build="whole" bldLvl="1" animBg="1" rev="0" advAuto="0" spid="449" grpId="3"/>
      <p:bldP build="whole" bldLvl="1" animBg="1" rev="0" advAuto="0" spid="444" grpId="4"/>
      <p:bldP build="whole" bldLvl="1" animBg="1" rev="0" advAuto="0" spid="448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762000" y="1805869"/>
            <a:ext cx="54661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1. Tu veux utiliser l’ordinateur pour faire tes devoirs? </a:t>
            </a:r>
          </a:p>
        </p:txBody>
      </p:sp>
      <p:sp>
        <p:nvSpPr>
          <p:cNvPr id="452" name="Shape 452"/>
          <p:cNvSpPr/>
          <p:nvPr/>
        </p:nvSpPr>
        <p:spPr>
          <a:xfrm>
            <a:off x="1752600" y="556506"/>
            <a:ext cx="268336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Les emplois de l</a:t>
            </a:r>
            <a:r>
              <a:t>’</a:t>
            </a:r>
            <a:r>
              <a:t>imparfait</a:t>
            </a:r>
          </a:p>
        </p:txBody>
      </p:sp>
      <p:sp>
        <p:nvSpPr>
          <p:cNvPr id="453" name="Shape 453"/>
          <p:cNvSpPr/>
          <p:nvPr/>
        </p:nvSpPr>
        <p:spPr>
          <a:xfrm>
            <a:off x="1087437" y="2385306"/>
            <a:ext cx="7370763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Tu voulais utiliser l’ordinateur pour faire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 tes devoirs? </a:t>
            </a:r>
          </a:p>
        </p:txBody>
      </p:sp>
      <p:sp>
        <p:nvSpPr>
          <p:cNvPr id="454" name="Shape 454"/>
          <p:cNvSpPr/>
          <p:nvPr/>
        </p:nvSpPr>
        <p:spPr>
          <a:xfrm>
            <a:off x="762000" y="3634669"/>
            <a:ext cx="31030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2. Il fait chaud en Martinique. </a:t>
            </a:r>
          </a:p>
        </p:txBody>
      </p:sp>
      <p:sp>
        <p:nvSpPr>
          <p:cNvPr id="455" name="Shape 455"/>
          <p:cNvSpPr/>
          <p:nvPr/>
        </p:nvSpPr>
        <p:spPr>
          <a:xfrm>
            <a:off x="1087437" y="4168069"/>
            <a:ext cx="59991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Il faisait chaud en Martinique.</a:t>
            </a:r>
          </a:p>
        </p:txBody>
      </p:sp>
      <p:sp>
        <p:nvSpPr>
          <p:cNvPr id="456" name="Shape 456"/>
          <p:cNvSpPr/>
          <p:nvPr/>
        </p:nvSpPr>
        <p:spPr>
          <a:xfrm>
            <a:off x="1524000" y="1043869"/>
            <a:ext cx="35216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Récrivez les phrases à l’imparfait.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4"/>
      <p:bldP build="whole" bldLvl="1" animBg="1" rev="0" advAuto="0" spid="454" grpId="3"/>
      <p:bldP build="whole" bldLvl="1" animBg="1" rev="0" advAuto="0" spid="453" grpId="2"/>
      <p:bldP build="whole" bldLvl="1" animBg="1" rev="0" advAuto="0" spid="45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762000" y="1958269"/>
            <a:ext cx="7086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3. Nous sommes en retard parce que nous sommes malade. </a:t>
            </a:r>
          </a:p>
        </p:txBody>
      </p:sp>
      <p:sp>
        <p:nvSpPr>
          <p:cNvPr id="459" name="Shape 459"/>
          <p:cNvSpPr/>
          <p:nvPr/>
        </p:nvSpPr>
        <p:spPr>
          <a:xfrm>
            <a:off x="1752600" y="556506"/>
            <a:ext cx="268336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Les emplois de l</a:t>
            </a:r>
            <a:r>
              <a:t>’</a:t>
            </a:r>
            <a:r>
              <a:t>imparfait</a:t>
            </a:r>
          </a:p>
        </p:txBody>
      </p:sp>
      <p:sp>
        <p:nvSpPr>
          <p:cNvPr id="460" name="Shape 460"/>
          <p:cNvSpPr/>
          <p:nvPr/>
        </p:nvSpPr>
        <p:spPr>
          <a:xfrm>
            <a:off x="1524000" y="1043869"/>
            <a:ext cx="35216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Récrivez les phrases à l’imparfait.</a:t>
            </a:r>
          </a:p>
        </p:txBody>
      </p:sp>
      <p:sp>
        <p:nvSpPr>
          <p:cNvPr id="461" name="Shape 461"/>
          <p:cNvSpPr/>
          <p:nvPr/>
        </p:nvSpPr>
        <p:spPr>
          <a:xfrm>
            <a:off x="1087437" y="2721856"/>
            <a:ext cx="7370763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Nous étions en retard parce que nous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étions malade.</a:t>
            </a:r>
          </a:p>
        </p:txBody>
      </p:sp>
      <p:sp>
        <p:nvSpPr>
          <p:cNvPr id="462" name="Shape 462"/>
          <p:cNvSpPr/>
          <p:nvPr/>
        </p:nvSpPr>
        <p:spPr>
          <a:xfrm>
            <a:off x="762000" y="3653719"/>
            <a:ext cx="72390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4. Je ne sais pas envoyer un fax, et le </a:t>
            </a:r>
          </a:p>
          <a:p>
            <a:pPr defTabSz="457200">
              <a:defRPr b="0" sz="1800"/>
            </a:pPr>
            <a:r>
              <a:t>    prof ne peut pas m’aider. </a:t>
            </a:r>
          </a:p>
        </p:txBody>
      </p:sp>
      <p:sp>
        <p:nvSpPr>
          <p:cNvPr id="463" name="Shape 463"/>
          <p:cNvSpPr/>
          <p:nvPr/>
        </p:nvSpPr>
        <p:spPr>
          <a:xfrm>
            <a:off x="1087437" y="4537956"/>
            <a:ext cx="7294563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Je ne savais pas envoyer un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fax, et le prof ne pouvait pas m’aider.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  <p:bldP build="whole" bldLvl="1" animBg="1" rev="0" advAuto="0" spid="462" grpId="3"/>
      <p:bldP build="whole" bldLvl="1" animBg="1" rev="0" advAuto="0" spid="461" grpId="2"/>
      <p:bldP build="whole" bldLvl="1" animBg="1" rev="0" advAuto="0" spid="463" grpId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762000" y="1672519"/>
            <a:ext cx="73914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5. Quand vous avez treize ans, vous croyez que </a:t>
            </a:r>
          </a:p>
          <a:p>
            <a:pPr defTabSz="457200">
              <a:defRPr b="0" sz="1800"/>
            </a:pPr>
            <a:r>
              <a:t>    le français est facile? </a:t>
            </a:r>
          </a:p>
        </p:txBody>
      </p:sp>
      <p:sp>
        <p:nvSpPr>
          <p:cNvPr id="466" name="Shape 466"/>
          <p:cNvSpPr/>
          <p:nvPr/>
        </p:nvSpPr>
        <p:spPr>
          <a:xfrm>
            <a:off x="1752600" y="556506"/>
            <a:ext cx="268336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Les emplois de l</a:t>
            </a:r>
            <a:r>
              <a:t>’</a:t>
            </a:r>
            <a:r>
              <a:t>imparfait</a:t>
            </a:r>
          </a:p>
        </p:txBody>
      </p:sp>
      <p:sp>
        <p:nvSpPr>
          <p:cNvPr id="467" name="Shape 467"/>
          <p:cNvSpPr/>
          <p:nvPr/>
        </p:nvSpPr>
        <p:spPr>
          <a:xfrm>
            <a:off x="1087437" y="2556756"/>
            <a:ext cx="6684963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Quand vous aviez treize ans, vous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croyiez que le français était facile?</a:t>
            </a:r>
          </a:p>
        </p:txBody>
      </p:sp>
      <p:sp>
        <p:nvSpPr>
          <p:cNvPr id="468" name="Shape 468"/>
          <p:cNvSpPr/>
          <p:nvPr/>
        </p:nvSpPr>
        <p:spPr>
          <a:xfrm>
            <a:off x="1524000" y="1043869"/>
            <a:ext cx="35216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Récrivez les phrases à l’imparfait.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  <p:bldP build="whole" bldLvl="1" animBg="1" rev="0" advAuto="0" spid="46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 03.jpeg" descr="im 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1143000"/>
            <a:ext cx="4114800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1828800" y="5334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L</a:t>
            </a:r>
            <a:r>
              <a:t>’</a:t>
            </a:r>
            <a:r>
              <a:t>ordinateur</a:t>
            </a:r>
          </a:p>
        </p:txBody>
      </p:sp>
      <p:sp>
        <p:nvSpPr>
          <p:cNvPr id="63" name="Shape 63"/>
          <p:cNvSpPr/>
          <p:nvPr/>
        </p:nvSpPr>
        <p:spPr>
          <a:xfrm>
            <a:off x="3305175" y="1252537"/>
            <a:ext cx="1905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une imprimante </a:t>
            </a:r>
          </a:p>
        </p:txBody>
      </p:sp>
      <p:pic>
        <p:nvPicPr>
          <p:cNvPr id="64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3475" y="132397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4214812" y="1949450"/>
            <a:ext cx="12239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une souris</a:t>
            </a:r>
          </a:p>
        </p:txBody>
      </p:sp>
      <p:pic>
        <p:nvPicPr>
          <p:cNvPr id="66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8112" y="2024062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2409825" y="4572000"/>
            <a:ext cx="5743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utilise l’ordinateur pour faire ses devoirs. </a:t>
            </a:r>
          </a:p>
        </p:txBody>
      </p:sp>
      <p:sp>
        <p:nvSpPr>
          <p:cNvPr id="68" name="Shape 68"/>
          <p:cNvSpPr/>
          <p:nvPr/>
        </p:nvSpPr>
        <p:spPr>
          <a:xfrm>
            <a:off x="2409825" y="5029200"/>
            <a:ext cx="42957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tape son texte (ses données).</a:t>
            </a:r>
          </a:p>
        </p:txBody>
      </p:sp>
      <p:pic>
        <p:nvPicPr>
          <p:cNvPr id="69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087" y="4662487"/>
            <a:ext cx="2286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087" y="5118100"/>
            <a:ext cx="228601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7"/>
      <p:bldP build="whole" bldLvl="1" animBg="1" rev="0" advAuto="0" spid="68" grpId="8"/>
      <p:bldP build="whole" bldLvl="1" animBg="1" rev="0" advAuto="0" spid="63" grpId="1"/>
      <p:bldP build="whole" bldLvl="1" animBg="1" rev="0" advAuto="0" spid="65" grpId="4"/>
      <p:bldP build="whole" bldLvl="1" animBg="1" rev="0" advAuto="0" spid="67" grpId="6"/>
      <p:bldP build="whole" bldLvl="1" animBg="1" rev="0" advAuto="0" spid="69" grpId="5"/>
      <p:bldP build="whole" bldLvl="1" animBg="1" rev="0" advAuto="0" spid="64" grpId="2"/>
      <p:bldP build="whole" bldLvl="1" animBg="1" rev="0" advAuto="0" spid="66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62000" y="3710869"/>
            <a:ext cx="52382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Répondez d’après ce que vous avez écouté et vu. </a:t>
            </a:r>
          </a:p>
        </p:txBody>
      </p:sp>
      <p:sp>
        <p:nvSpPr>
          <p:cNvPr id="471" name="Shape 471"/>
          <p:cNvSpPr/>
          <p:nvPr/>
        </p:nvSpPr>
        <p:spPr>
          <a:xfrm>
            <a:off x="1828800" y="510469"/>
            <a:ext cx="476722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Écoutez et regardez. (Click box to play video.)</a:t>
            </a:r>
          </a:p>
        </p:txBody>
      </p:sp>
      <p:sp>
        <p:nvSpPr>
          <p:cNvPr id="472" name="Shape 472"/>
          <p:cNvSpPr/>
          <p:nvPr/>
        </p:nvSpPr>
        <p:spPr>
          <a:xfrm>
            <a:off x="762000" y="4244269"/>
            <a:ext cx="231502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1. Que fait Christine? </a:t>
            </a:r>
          </a:p>
        </p:txBody>
      </p:sp>
      <p:sp>
        <p:nvSpPr>
          <p:cNvPr id="473" name="Shape 473"/>
          <p:cNvSpPr/>
          <p:nvPr/>
        </p:nvSpPr>
        <p:spPr>
          <a:xfrm>
            <a:off x="1109662" y="4701469"/>
            <a:ext cx="49863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b="0" sz="1800">
                <a:solidFill>
                  <a:srgbClr val="FFCC00"/>
                </a:solidFill>
              </a:defRPr>
            </a:lvl1pPr>
          </a:lstStyle>
          <a:p>
            <a:pPr/>
            <a:r>
              <a:t>Answer: Christine fait une vidéo. </a:t>
            </a:r>
          </a:p>
        </p:txBody>
      </p:sp>
      <p:pic>
        <p:nvPicPr>
          <p:cNvPr id="47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990600"/>
            <a:ext cx="3505200" cy="262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1"/>
      <p:bldP build="whole" bldLvl="1" animBg="1" rev="0" advAuto="0" spid="473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>
            <a:off x="762000" y="3821994"/>
            <a:ext cx="75438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2. Qu’est-ce que Mme Séguin ne doit pas oublier? </a:t>
            </a:r>
          </a:p>
          <a:p>
            <a:pPr defTabSz="457200">
              <a:defRPr b="0" sz="1800"/>
            </a:pPr>
            <a:r>
              <a:t>    Pourquoi? </a:t>
            </a:r>
          </a:p>
        </p:txBody>
      </p:sp>
      <p:sp>
        <p:nvSpPr>
          <p:cNvPr id="477" name="Shape 477"/>
          <p:cNvSpPr/>
          <p:nvPr/>
        </p:nvSpPr>
        <p:spPr>
          <a:xfrm>
            <a:off x="1109662" y="4676069"/>
            <a:ext cx="7348538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Elle ne doit pas oublier de sauvegarder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son texte parce qu’elle ne veut pas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perdre toutes ses données.</a:t>
            </a:r>
          </a:p>
        </p:txBody>
      </p:sp>
      <p:pic>
        <p:nvPicPr>
          <p:cNvPr id="47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990600"/>
            <a:ext cx="3505200" cy="262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  <p:bldP build="whole" bldLvl="1" animBg="1" rev="0" advAuto="0" spid="477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/>
        </p:nvSpPr>
        <p:spPr>
          <a:xfrm>
            <a:off x="762000" y="3988681"/>
            <a:ext cx="69342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3. Quand Mme Séguin finit, Christine lui dit de </a:t>
            </a:r>
          </a:p>
          <a:p>
            <a:pPr defTabSz="457200">
              <a:defRPr b="0" sz="1800"/>
            </a:pPr>
            <a:r>
              <a:t>    faire quoi? </a:t>
            </a:r>
          </a:p>
        </p:txBody>
      </p:sp>
      <p:sp>
        <p:nvSpPr>
          <p:cNvPr id="481" name="Shape 481"/>
          <p:cNvSpPr/>
          <p:nvPr/>
        </p:nvSpPr>
        <p:spPr>
          <a:xfrm>
            <a:off x="1109662" y="4887206"/>
            <a:ext cx="6586538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Elle lui dit de retirer la disquette et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éteigner l’ordinateur. </a:t>
            </a:r>
          </a:p>
        </p:txBody>
      </p:sp>
      <p:pic>
        <p:nvPicPr>
          <p:cNvPr id="48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990600"/>
            <a:ext cx="3505200" cy="262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1" grpId="2"/>
      <p:bldP build="whole" bldLvl="1" animBg="1" rev="0" advAuto="0" spid="48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762000" y="3958519"/>
            <a:ext cx="6705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/>
            </a:pPr>
            <a:r>
              <a:t>4. À votre avis, Mme Séguin sait bien utiliser </a:t>
            </a:r>
          </a:p>
          <a:p>
            <a:pPr defTabSz="457200">
              <a:defRPr b="0" sz="1800"/>
            </a:pPr>
            <a:r>
              <a:t>    l’ordinateur? </a:t>
            </a:r>
          </a:p>
        </p:txBody>
      </p:sp>
      <p:sp>
        <p:nvSpPr>
          <p:cNvPr id="485" name="Shape 485"/>
          <p:cNvSpPr/>
          <p:nvPr/>
        </p:nvSpPr>
        <p:spPr>
          <a:xfrm>
            <a:off x="1109662" y="4842756"/>
            <a:ext cx="6662738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Answer: Non, Mme Séguin ne sait pas bien 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               utiliser l’ordinateur. </a:t>
            </a:r>
          </a:p>
        </p:txBody>
      </p:sp>
      <p:pic>
        <p:nvPicPr>
          <p:cNvPr id="48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990600"/>
            <a:ext cx="3505200" cy="262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1"/>
      <p:bldP build="whole" bldLvl="1" animBg="1" rev="0" advAuto="0" spid="485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 25.jpeg" descr="im 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450" y="1133475"/>
            <a:ext cx="6096000" cy="431165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/>
        </p:nvSpPr>
        <p:spPr>
          <a:xfrm>
            <a:off x="685800" y="1152525"/>
            <a:ext cx="1676400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Des devoirs difficiles </a:t>
            </a:r>
          </a:p>
        </p:txBody>
      </p:sp>
      <p:sp>
        <p:nvSpPr>
          <p:cNvPr id="490" name="Shape 490"/>
          <p:cNvSpPr/>
          <p:nvPr/>
        </p:nvSpPr>
        <p:spPr>
          <a:xfrm>
            <a:off x="1828800" y="487362"/>
            <a:ext cx="24986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>
            <a:off x="1828800" y="487362"/>
            <a:ext cx="24986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sp>
        <p:nvSpPr>
          <p:cNvPr id="493" name="Shape 493"/>
          <p:cNvSpPr/>
          <p:nvPr/>
        </p:nvSpPr>
        <p:spPr>
          <a:xfrm>
            <a:off x="685800" y="1123950"/>
            <a:ext cx="38862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Des devoirs difficiles </a:t>
            </a:r>
          </a:p>
        </p:txBody>
      </p:sp>
      <p:sp>
        <p:nvSpPr>
          <p:cNvPr id="494" name="Shape 494"/>
          <p:cNvSpPr/>
          <p:nvPr/>
        </p:nvSpPr>
        <p:spPr>
          <a:xfrm>
            <a:off x="1828800" y="487362"/>
            <a:ext cx="24986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pic>
        <p:nvPicPr>
          <p:cNvPr id="495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693737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785812" y="1676400"/>
            <a:ext cx="6324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Hugo:    Tu comprends quelque chose, toi?</a:t>
            </a:r>
          </a:p>
        </p:txBody>
      </p:sp>
      <p:sp>
        <p:nvSpPr>
          <p:cNvPr id="497" name="Shape 497"/>
          <p:cNvSpPr/>
          <p:nvPr/>
        </p:nvSpPr>
        <p:spPr>
          <a:xfrm>
            <a:off x="952500" y="2119312"/>
            <a:ext cx="30956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Rien du tout.</a:t>
            </a:r>
          </a:p>
        </p:txBody>
      </p:sp>
      <p:sp>
        <p:nvSpPr>
          <p:cNvPr id="498" name="Shape 498"/>
          <p:cNvSpPr/>
          <p:nvPr/>
        </p:nvSpPr>
        <p:spPr>
          <a:xfrm>
            <a:off x="923925" y="3017837"/>
            <a:ext cx="59912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À Marie. Elle est bonne en maths. </a:t>
            </a:r>
          </a:p>
        </p:txBody>
      </p:sp>
      <p:sp>
        <p:nvSpPr>
          <p:cNvPr id="499" name="Shape 499"/>
          <p:cNvSpPr/>
          <p:nvPr/>
        </p:nvSpPr>
        <p:spPr>
          <a:xfrm>
            <a:off x="757237" y="2571750"/>
            <a:ext cx="42862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Hugo:    À qui on téléphone? </a:t>
            </a:r>
          </a:p>
        </p:txBody>
      </p:sp>
      <p:sp>
        <p:nvSpPr>
          <p:cNvPr id="500" name="Shape 500"/>
          <p:cNvSpPr/>
          <p:nvPr/>
        </p:nvSpPr>
        <p:spPr>
          <a:xfrm>
            <a:off x="742950" y="3460750"/>
            <a:ext cx="49101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Hugo:    C’est quoi, son numéro? </a:t>
            </a:r>
          </a:p>
        </p:txBody>
      </p:sp>
      <p:sp>
        <p:nvSpPr>
          <p:cNvPr id="501" name="Shape 501"/>
          <p:cNvSpPr/>
          <p:nvPr/>
        </p:nvSpPr>
        <p:spPr>
          <a:xfrm>
            <a:off x="900112" y="3900487"/>
            <a:ext cx="45672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C’est le 03 44 51 60 84. </a:t>
            </a:r>
          </a:p>
        </p:txBody>
      </p:sp>
      <p:sp>
        <p:nvSpPr>
          <p:cNvPr id="502" name="Shape 502"/>
          <p:cNvSpPr/>
          <p:nvPr/>
        </p:nvSpPr>
        <p:spPr>
          <a:xfrm>
            <a:off x="714375" y="4343400"/>
            <a:ext cx="682942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Hugo:    Dis donc, tu le sais par cœur. Tu lui </a:t>
            </a:r>
          </a:p>
          <a:p>
            <a:pPr defTabSz="457200">
              <a:defRPr b="0" sz="1800"/>
            </a:pPr>
            <a:r>
              <a:t>               téléphones souvent?</a:t>
            </a:r>
          </a:p>
        </p:txBody>
      </p:sp>
      <p:sp>
        <p:nvSpPr>
          <p:cNvPr id="503" name="Shape 503"/>
          <p:cNvSpPr/>
          <p:nvPr/>
        </p:nvSpPr>
        <p:spPr>
          <a:xfrm>
            <a:off x="876300" y="5153025"/>
            <a:ext cx="51101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Euh… de temps en temps.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/>
        </p:nvSpPr>
        <p:spPr>
          <a:xfrm>
            <a:off x="1828800" y="487362"/>
            <a:ext cx="24986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sp>
        <p:nvSpPr>
          <p:cNvPr id="506" name="Shape 506"/>
          <p:cNvSpPr/>
          <p:nvPr/>
        </p:nvSpPr>
        <p:spPr>
          <a:xfrm>
            <a:off x="685800" y="1123950"/>
            <a:ext cx="38862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Des devoirs difficiles </a:t>
            </a:r>
          </a:p>
        </p:txBody>
      </p:sp>
      <p:sp>
        <p:nvSpPr>
          <p:cNvPr id="507" name="Shape 507"/>
          <p:cNvSpPr/>
          <p:nvPr/>
        </p:nvSpPr>
        <p:spPr>
          <a:xfrm>
            <a:off x="1828800" y="487362"/>
            <a:ext cx="24986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Conversation</a:t>
            </a:r>
          </a:p>
        </p:txBody>
      </p:sp>
      <p:sp>
        <p:nvSpPr>
          <p:cNvPr id="508" name="Shape 508"/>
          <p:cNvSpPr/>
          <p:nvPr/>
        </p:nvSpPr>
        <p:spPr>
          <a:xfrm>
            <a:off x="785812" y="1676400"/>
            <a:ext cx="6324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Hugo:    Tu comprends quelque chose, toi?</a:t>
            </a:r>
          </a:p>
        </p:txBody>
      </p:sp>
      <p:sp>
        <p:nvSpPr>
          <p:cNvPr id="509" name="Shape 509"/>
          <p:cNvSpPr/>
          <p:nvPr/>
        </p:nvSpPr>
        <p:spPr>
          <a:xfrm>
            <a:off x="952500" y="2119312"/>
            <a:ext cx="30956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Rien du tout.</a:t>
            </a:r>
          </a:p>
        </p:txBody>
      </p:sp>
      <p:sp>
        <p:nvSpPr>
          <p:cNvPr id="510" name="Shape 510"/>
          <p:cNvSpPr/>
          <p:nvPr/>
        </p:nvSpPr>
        <p:spPr>
          <a:xfrm>
            <a:off x="923925" y="3017837"/>
            <a:ext cx="59912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À Marie. Elle est bonne en maths. </a:t>
            </a:r>
          </a:p>
        </p:txBody>
      </p:sp>
      <p:sp>
        <p:nvSpPr>
          <p:cNvPr id="511" name="Shape 511"/>
          <p:cNvSpPr/>
          <p:nvPr/>
        </p:nvSpPr>
        <p:spPr>
          <a:xfrm>
            <a:off x="757237" y="2571750"/>
            <a:ext cx="42862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Hugo:    À qui on téléphone? </a:t>
            </a:r>
          </a:p>
        </p:txBody>
      </p:sp>
      <p:sp>
        <p:nvSpPr>
          <p:cNvPr id="512" name="Shape 512"/>
          <p:cNvSpPr/>
          <p:nvPr/>
        </p:nvSpPr>
        <p:spPr>
          <a:xfrm>
            <a:off x="742950" y="3460750"/>
            <a:ext cx="49101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Hugo:    C’est quoi, son numéro? </a:t>
            </a:r>
          </a:p>
        </p:txBody>
      </p:sp>
      <p:sp>
        <p:nvSpPr>
          <p:cNvPr id="513" name="Shape 513"/>
          <p:cNvSpPr/>
          <p:nvPr/>
        </p:nvSpPr>
        <p:spPr>
          <a:xfrm>
            <a:off x="900112" y="3900487"/>
            <a:ext cx="45672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C’est le 03 44 51 60 84. </a:t>
            </a:r>
          </a:p>
        </p:txBody>
      </p:sp>
      <p:sp>
        <p:nvSpPr>
          <p:cNvPr id="514" name="Shape 514"/>
          <p:cNvSpPr/>
          <p:nvPr/>
        </p:nvSpPr>
        <p:spPr>
          <a:xfrm>
            <a:off x="714375" y="4343400"/>
            <a:ext cx="682942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Hugo:    Dis donc, tu le sais par cœur. Tu lui </a:t>
            </a:r>
          </a:p>
          <a:p>
            <a:pPr defTabSz="457200">
              <a:defRPr b="0" sz="1800"/>
            </a:pPr>
            <a:r>
              <a:t>               téléphones souvent?</a:t>
            </a:r>
          </a:p>
        </p:txBody>
      </p:sp>
      <p:sp>
        <p:nvSpPr>
          <p:cNvPr id="515" name="Shape 515"/>
          <p:cNvSpPr/>
          <p:nvPr/>
        </p:nvSpPr>
        <p:spPr>
          <a:xfrm>
            <a:off x="876300" y="5153025"/>
            <a:ext cx="51101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Joël:</a:t>
            </a:r>
            <a:r>
              <a:rPr>
                <a:solidFill>
                  <a:srgbClr val="FFFFFF"/>
                </a:solidFill>
              </a:rPr>
              <a:t>    Euh… de temps en temps. </a:t>
            </a:r>
          </a:p>
        </p:txBody>
      </p:sp>
      <p:pic>
        <p:nvPicPr>
          <p:cNvPr id="516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5137" y="1795462"/>
            <a:ext cx="2286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7625" y="2238375"/>
            <a:ext cx="2286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2695575"/>
            <a:ext cx="2286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2737" y="3138487"/>
            <a:ext cx="2286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0675" y="3581400"/>
            <a:ext cx="2286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5425" y="4024312"/>
            <a:ext cx="2286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3475" y="4827587"/>
            <a:ext cx="2286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audio-small.jpeg" descr="audio-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1662" y="5286375"/>
            <a:ext cx="228601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Subtype="32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6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Class="entr" nodeType="afterEffect" presetSubtype="32" presetID="4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5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Class="entr" nodeType="afterEffect" presetSubtype="32" presetID="4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4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7" grpId="4"/>
      <p:bldP build="whole" bldLvl="1" animBg="1" rev="0" advAuto="0" spid="519" grpId="8"/>
      <p:bldP build="whole" bldLvl="1" animBg="1" rev="0" advAuto="0" spid="513" grpId="11"/>
      <p:bldP build="whole" bldLvl="1" animBg="1" rev="0" advAuto="0" spid="514" grpId="13"/>
      <p:bldP build="whole" bldLvl="1" animBg="1" rev="0" advAuto="0" spid="509" grpId="3"/>
      <p:bldP build="whole" bldLvl="1" animBg="1" rev="0" advAuto="0" spid="516" grpId="2"/>
      <p:bldP build="whole" bldLvl="1" animBg="1" rev="0" advAuto="0" spid="512" grpId="9"/>
      <p:bldP build="whole" bldLvl="1" animBg="1" rev="0" advAuto="0" spid="508" grpId="1"/>
      <p:bldP build="whole" bldLvl="1" animBg="1" rev="0" advAuto="0" spid="523" grpId="16"/>
      <p:bldP build="whole" bldLvl="1" animBg="1" rev="0" advAuto="0" spid="518" grpId="6"/>
      <p:bldP build="whole" bldLvl="1" animBg="1" rev="0" advAuto="0" spid="520" grpId="10"/>
      <p:bldP build="whole" bldLvl="1" animBg="1" rev="0" advAuto="0" spid="510" grpId="7"/>
      <p:bldP build="whole" bldLvl="1" animBg="1" rev="0" advAuto="0" spid="511" grpId="5"/>
      <p:bldP build="whole" bldLvl="1" animBg="1" rev="0" advAuto="0" spid="521" grpId="12"/>
      <p:bldP build="whole" bldLvl="1" animBg="1" rev="0" advAuto="0" spid="515" grpId="15"/>
      <p:bldP build="whole" bldLvl="1" animBg="1" rev="0" advAuto="0" spid="522" grpId="1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1828800" y="465137"/>
            <a:ext cx="385381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Vous avez compris? </a:t>
            </a:r>
          </a:p>
        </p:txBody>
      </p:sp>
      <p:sp>
        <p:nvSpPr>
          <p:cNvPr id="526" name="Shape 526"/>
          <p:cNvSpPr/>
          <p:nvPr/>
        </p:nvSpPr>
        <p:spPr>
          <a:xfrm>
            <a:off x="547687" y="1385887"/>
            <a:ext cx="53340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1. Que font les deux garçons? </a:t>
            </a:r>
          </a:p>
        </p:txBody>
      </p:sp>
      <p:sp>
        <p:nvSpPr>
          <p:cNvPr id="527" name="Shape 527"/>
          <p:cNvSpPr/>
          <p:nvPr/>
        </p:nvSpPr>
        <p:spPr>
          <a:xfrm>
            <a:off x="1004887" y="1919287"/>
            <a:ext cx="70104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Answer: Ils font leurs devoirs de maths.</a:t>
            </a:r>
          </a:p>
        </p:txBody>
      </p:sp>
      <p:sp>
        <p:nvSpPr>
          <p:cNvPr id="528" name="Shape 528"/>
          <p:cNvSpPr/>
          <p:nvPr/>
        </p:nvSpPr>
        <p:spPr>
          <a:xfrm>
            <a:off x="547687" y="2681287"/>
            <a:ext cx="46482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2. Ils sont forts en maths? </a:t>
            </a:r>
          </a:p>
        </p:txBody>
      </p:sp>
      <p:sp>
        <p:nvSpPr>
          <p:cNvPr id="529" name="Shape 529"/>
          <p:cNvSpPr/>
          <p:nvPr/>
        </p:nvSpPr>
        <p:spPr>
          <a:xfrm>
            <a:off x="1004887" y="3214687"/>
            <a:ext cx="77724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Answer: Non, ils ne sont pas forts en maths.</a:t>
            </a:r>
          </a:p>
        </p:txBody>
      </p:sp>
      <p:sp>
        <p:nvSpPr>
          <p:cNvPr id="530" name="Shape 530"/>
          <p:cNvSpPr/>
          <p:nvPr/>
        </p:nvSpPr>
        <p:spPr>
          <a:xfrm>
            <a:off x="547687" y="3976687"/>
            <a:ext cx="50292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3. Ils vont téléphoner à qui? </a:t>
            </a:r>
          </a:p>
        </p:txBody>
      </p:sp>
      <p:sp>
        <p:nvSpPr>
          <p:cNvPr id="531" name="Shape 531"/>
          <p:cNvSpPr/>
          <p:nvPr/>
        </p:nvSpPr>
        <p:spPr>
          <a:xfrm>
            <a:off x="1004887" y="4510087"/>
            <a:ext cx="63246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Answer: Ils vont téléphoner à Marie.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6"/>
      <p:bldP build="whole" bldLvl="1" animBg="1" rev="0" advAuto="0" spid="526" grpId="1"/>
      <p:bldP build="whole" bldLvl="1" animBg="1" rev="0" advAuto="0" spid="528" grpId="3"/>
      <p:bldP build="whole" bldLvl="1" animBg="1" rev="0" advAuto="0" spid="530" grpId="5"/>
      <p:bldP build="whole" bldLvl="1" animBg="1" rev="0" advAuto="0" spid="527" grpId="2"/>
      <p:bldP build="whole" bldLvl="1" animBg="1" rev="0" advAuto="0" spid="529" grpId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>
            <a:off x="1828800" y="465137"/>
            <a:ext cx="385381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Vous avez compris? </a:t>
            </a:r>
          </a:p>
        </p:txBody>
      </p:sp>
      <p:sp>
        <p:nvSpPr>
          <p:cNvPr id="534" name="Shape 534"/>
          <p:cNvSpPr/>
          <p:nvPr/>
        </p:nvSpPr>
        <p:spPr>
          <a:xfrm>
            <a:off x="685800" y="1385887"/>
            <a:ext cx="7848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4. Pourquoi est-ce qu’ils vont lui téléphoner? </a:t>
            </a:r>
          </a:p>
        </p:txBody>
      </p:sp>
      <p:sp>
        <p:nvSpPr>
          <p:cNvPr id="535" name="Shape 535"/>
          <p:cNvSpPr/>
          <p:nvPr/>
        </p:nvSpPr>
        <p:spPr>
          <a:xfrm>
            <a:off x="1143000" y="1919287"/>
            <a:ext cx="708660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Answer: Ils vont lui téléphoner parce </a:t>
            </a:r>
          </a:p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               qu’elle est forte en maths.</a:t>
            </a:r>
          </a:p>
        </p:txBody>
      </p:sp>
      <p:sp>
        <p:nvSpPr>
          <p:cNvPr id="536" name="Shape 536"/>
          <p:cNvSpPr/>
          <p:nvPr/>
        </p:nvSpPr>
        <p:spPr>
          <a:xfrm>
            <a:off x="685800" y="3092450"/>
            <a:ext cx="6705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5. Quel est son numéro de téléphone?</a:t>
            </a:r>
          </a:p>
        </p:txBody>
      </p:sp>
      <p:sp>
        <p:nvSpPr>
          <p:cNvPr id="537" name="Shape 537"/>
          <p:cNvSpPr/>
          <p:nvPr/>
        </p:nvSpPr>
        <p:spPr>
          <a:xfrm>
            <a:off x="1143000" y="3625850"/>
            <a:ext cx="68580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Answer: Son numéro de téléphone est </a:t>
            </a:r>
          </a:p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               le 03 44 51 60 84.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4"/>
      <p:bldP build="whole" bldLvl="1" animBg="1" rev="0" advAuto="0" spid="536" grpId="3"/>
      <p:bldP build="whole" bldLvl="1" animBg="1" rev="0" advAuto="0" spid="534" grpId="1"/>
      <p:bldP build="whole" bldLvl="1" animBg="1" rev="0" advAuto="0" spid="535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1828800" y="465137"/>
            <a:ext cx="385381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Vous avez compris? </a:t>
            </a:r>
          </a:p>
        </p:txBody>
      </p:sp>
      <p:sp>
        <p:nvSpPr>
          <p:cNvPr id="540" name="Shape 540"/>
          <p:cNvSpPr/>
          <p:nvPr/>
        </p:nvSpPr>
        <p:spPr>
          <a:xfrm>
            <a:off x="685800" y="1385887"/>
            <a:ext cx="7696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6. Qui savait le numéro de Marie par cœur? </a:t>
            </a:r>
          </a:p>
        </p:txBody>
      </p:sp>
      <p:sp>
        <p:nvSpPr>
          <p:cNvPr id="541" name="Shape 541"/>
          <p:cNvSpPr/>
          <p:nvPr/>
        </p:nvSpPr>
        <p:spPr>
          <a:xfrm>
            <a:off x="1143000" y="1919287"/>
            <a:ext cx="7391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Answer: Joël savait son numéro par cœur.</a:t>
            </a:r>
          </a:p>
        </p:txBody>
      </p:sp>
      <p:sp>
        <p:nvSpPr>
          <p:cNvPr id="542" name="Shape 542"/>
          <p:cNvSpPr/>
          <p:nvPr/>
        </p:nvSpPr>
        <p:spPr>
          <a:xfrm>
            <a:off x="685800" y="3092450"/>
            <a:ext cx="67056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7. D’après vous, pourquoi est-ce qu’il </a:t>
            </a:r>
          </a:p>
          <a:p>
            <a:pPr defTabSz="457200">
              <a:defRPr b="0" sz="2800"/>
            </a:pPr>
            <a:r>
              <a:t>    téléphone à Marie assez souvent? </a:t>
            </a:r>
          </a:p>
        </p:txBody>
      </p:sp>
      <p:sp>
        <p:nvSpPr>
          <p:cNvPr id="543" name="Shape 543"/>
          <p:cNvSpPr/>
          <p:nvPr/>
        </p:nvSpPr>
        <p:spPr>
          <a:xfrm>
            <a:off x="1143000" y="4054475"/>
            <a:ext cx="7315200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Answer: Il téléphone à Marie assez </a:t>
            </a:r>
          </a:p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               souvent parce qu’il l’aime. (C’est </a:t>
            </a:r>
          </a:p>
          <a:p>
            <a:pPr defTabSz="457200">
              <a:defRPr b="0" sz="2800">
                <a:solidFill>
                  <a:srgbClr val="FFCC00"/>
                </a:solidFill>
              </a:defRPr>
            </a:pPr>
            <a:r>
              <a:t>               sa petite amie/sa copine,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2" grpId="3"/>
      <p:bldP build="whole" bldLvl="1" animBg="1" rev="0" advAuto="0" spid="543" grpId="4"/>
      <p:bldP build="whole" bldLvl="1" animBg="1" rev="0" advAuto="0" spid="540" grpId="1"/>
      <p:bldP build="whole" bldLvl="1" animBg="1" rev="0" advAuto="0" spid="54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 04.jpeg" descr="im 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9100" y="1295400"/>
            <a:ext cx="3225800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1828800" y="5334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L</a:t>
            </a:r>
            <a:r>
              <a:t>’</a:t>
            </a:r>
            <a:r>
              <a:t>ordinateur</a:t>
            </a:r>
          </a:p>
        </p:txBody>
      </p:sp>
      <p:sp>
        <p:nvSpPr>
          <p:cNvPr id="74" name="Shape 74"/>
          <p:cNvSpPr/>
          <p:nvPr/>
        </p:nvSpPr>
        <p:spPr>
          <a:xfrm>
            <a:off x="3143250" y="4300537"/>
            <a:ext cx="345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ne perd pas son texte. </a:t>
            </a:r>
          </a:p>
        </p:txBody>
      </p:sp>
      <p:sp>
        <p:nvSpPr>
          <p:cNvPr id="75" name="Shape 75"/>
          <p:cNvSpPr/>
          <p:nvPr/>
        </p:nvSpPr>
        <p:spPr>
          <a:xfrm>
            <a:off x="3143250" y="4757737"/>
            <a:ext cx="25431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le sauvegarde. </a:t>
            </a:r>
          </a:p>
        </p:txBody>
      </p:sp>
      <p:pic>
        <p:nvPicPr>
          <p:cNvPr id="76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3225" y="4405312"/>
            <a:ext cx="2286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3225" y="4846637"/>
            <a:ext cx="228600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4"/>
      <p:bldP build="whole" bldLvl="1" animBg="1" rev="0" advAuto="0" spid="74" grpId="2"/>
      <p:bldP build="whole" bldLvl="1" animBg="1" rev="0" advAuto="0" spid="77" grpId="3"/>
      <p:bldP build="whole" bldLvl="1" animBg="1" rev="0" advAuto="0" spid="76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1600200" y="457200"/>
            <a:ext cx="2514600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On parle super bien!</a:t>
            </a:r>
          </a:p>
        </p:txBody>
      </p:sp>
      <p:sp>
        <p:nvSpPr>
          <p:cNvPr id="546" name="Shape 546"/>
          <p:cNvSpPr/>
          <p:nvPr/>
        </p:nvSpPr>
        <p:spPr>
          <a:xfrm>
            <a:off x="685800" y="1905000"/>
            <a:ext cx="3657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Tell all you can about this illustration.</a:t>
            </a:r>
          </a:p>
        </p:txBody>
      </p:sp>
      <p:pic>
        <p:nvPicPr>
          <p:cNvPr id="547" name="im 26.jpeg" descr="im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7187" y="485775"/>
            <a:ext cx="4443413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2208212" y="363537"/>
            <a:ext cx="331228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3200">
                <a:solidFill>
                  <a:srgbClr val="FFCC00"/>
                </a:solidFill>
              </a:defRPr>
            </a:lvl1pPr>
          </a:lstStyle>
          <a:p>
            <a:pPr/>
            <a:r>
              <a:t>Picture Sequence</a:t>
            </a:r>
          </a:p>
        </p:txBody>
      </p:sp>
      <p:sp>
        <p:nvSpPr>
          <p:cNvPr id="550" name="Shape 550"/>
          <p:cNvSpPr/>
          <p:nvPr/>
        </p:nvSpPr>
        <p:spPr>
          <a:xfrm>
            <a:off x="685800" y="1219200"/>
            <a:ext cx="76200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Use pictures from the image bank as cues to tell a story.</a:t>
            </a:r>
          </a:p>
        </p:txBody>
      </p:sp>
      <p:sp>
        <p:nvSpPr>
          <p:cNvPr id="551" name="Shape 551"/>
          <p:cNvSpPr/>
          <p:nvPr/>
        </p:nvSpPr>
        <p:spPr>
          <a:xfrm>
            <a:off x="1066800" y="22860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552" name="Shape 552"/>
          <p:cNvSpPr/>
          <p:nvPr/>
        </p:nvSpPr>
        <p:spPr>
          <a:xfrm>
            <a:off x="4724400" y="22860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553" name="Shape 553"/>
          <p:cNvSpPr/>
          <p:nvPr/>
        </p:nvSpPr>
        <p:spPr>
          <a:xfrm>
            <a:off x="1066800" y="41148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sp>
        <p:nvSpPr>
          <p:cNvPr id="554" name="Shape 554"/>
          <p:cNvSpPr/>
          <p:nvPr/>
        </p:nvSpPr>
        <p:spPr>
          <a:xfrm>
            <a:off x="4724400" y="4114800"/>
            <a:ext cx="2895600" cy="1295400"/>
          </a:xfrm>
          <a:prstGeom prst="rect">
            <a:avLst/>
          </a:prstGeom>
          <a:ln w="76200">
            <a:solidFill>
              <a:srgbClr val="FFCC00"/>
            </a:solidFill>
          </a:ln>
        </p:spPr>
        <p:txBody>
          <a:bodyPr lIns="45719" rIns="45719" anchor="ctr"/>
          <a:lstStyle/>
          <a:p>
            <a:pPr defTabSz="457200">
              <a:defRPr b="0" sz="1800"/>
            </a:pPr>
          </a:p>
        </p:txBody>
      </p:sp>
      <p:pic>
        <p:nvPicPr>
          <p:cNvPr id="555" name="HINT-FRENCH.png" descr="HINT-FRENCH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1752600"/>
            <a:ext cx="1104900" cy="34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  <p:sp>
        <p:nvSpPr>
          <p:cNvPr id="558" name="Shape 558"/>
          <p:cNvSpPr/>
          <p:nvPr/>
        </p:nvSpPr>
        <p:spPr>
          <a:xfrm>
            <a:off x="685800" y="1462087"/>
            <a:ext cx="3810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computer</a:t>
            </a:r>
          </a:p>
        </p:txBody>
      </p:sp>
      <p:sp>
        <p:nvSpPr>
          <p:cNvPr id="559" name="Shape 559"/>
          <p:cNvSpPr/>
          <p:nvPr/>
        </p:nvSpPr>
        <p:spPr>
          <a:xfrm>
            <a:off x="1219200" y="2124075"/>
            <a:ext cx="22985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ordinateur </a:t>
            </a:r>
          </a:p>
        </p:txBody>
      </p:sp>
      <p:sp>
        <p:nvSpPr>
          <p:cNvPr id="560" name="Shape 560"/>
          <p:cNvSpPr/>
          <p:nvPr/>
        </p:nvSpPr>
        <p:spPr>
          <a:xfrm>
            <a:off x="5200650" y="2124075"/>
            <a:ext cx="20383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computer</a:t>
            </a:r>
          </a:p>
        </p:txBody>
      </p:sp>
      <p:sp>
        <p:nvSpPr>
          <p:cNvPr id="561" name="Shape 561"/>
          <p:cNvSpPr/>
          <p:nvPr/>
        </p:nvSpPr>
        <p:spPr>
          <a:xfrm>
            <a:off x="1219200" y="2719387"/>
            <a:ext cx="17248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clavier </a:t>
            </a:r>
          </a:p>
        </p:txBody>
      </p:sp>
      <p:sp>
        <p:nvSpPr>
          <p:cNvPr id="562" name="Shape 562"/>
          <p:cNvSpPr/>
          <p:nvPr/>
        </p:nvSpPr>
        <p:spPr>
          <a:xfrm>
            <a:off x="5200650" y="2719387"/>
            <a:ext cx="18635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keyboard</a:t>
            </a:r>
          </a:p>
        </p:txBody>
      </p:sp>
      <p:sp>
        <p:nvSpPr>
          <p:cNvPr id="563" name="Shape 563"/>
          <p:cNvSpPr/>
          <p:nvPr/>
        </p:nvSpPr>
        <p:spPr>
          <a:xfrm>
            <a:off x="1219200" y="3300412"/>
            <a:ext cx="15867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écran </a:t>
            </a:r>
          </a:p>
        </p:txBody>
      </p:sp>
      <p:sp>
        <p:nvSpPr>
          <p:cNvPr id="564" name="Shape 564"/>
          <p:cNvSpPr/>
          <p:nvPr/>
        </p:nvSpPr>
        <p:spPr>
          <a:xfrm>
            <a:off x="5200650" y="3300412"/>
            <a:ext cx="14680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screen</a:t>
            </a:r>
          </a:p>
        </p:txBody>
      </p:sp>
      <p:sp>
        <p:nvSpPr>
          <p:cNvPr id="565" name="Shape 565"/>
          <p:cNvSpPr/>
          <p:nvPr/>
        </p:nvSpPr>
        <p:spPr>
          <a:xfrm>
            <a:off x="1219200" y="3881437"/>
            <a:ext cx="23382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disquette </a:t>
            </a:r>
          </a:p>
        </p:txBody>
      </p:sp>
      <p:sp>
        <p:nvSpPr>
          <p:cNvPr id="566" name="Shape 566"/>
          <p:cNvSpPr/>
          <p:nvPr/>
        </p:nvSpPr>
        <p:spPr>
          <a:xfrm>
            <a:off x="5200650" y="3881437"/>
            <a:ext cx="16262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diskette</a:t>
            </a:r>
          </a:p>
        </p:txBody>
      </p:sp>
      <p:sp>
        <p:nvSpPr>
          <p:cNvPr id="567" name="Shape 567"/>
          <p:cNvSpPr/>
          <p:nvPr/>
        </p:nvSpPr>
        <p:spPr>
          <a:xfrm>
            <a:off x="1219200" y="4462462"/>
            <a:ext cx="17645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lecteur </a:t>
            </a:r>
          </a:p>
        </p:txBody>
      </p:sp>
      <p:sp>
        <p:nvSpPr>
          <p:cNvPr id="568" name="Shape 568"/>
          <p:cNvSpPr/>
          <p:nvPr/>
        </p:nvSpPr>
        <p:spPr>
          <a:xfrm>
            <a:off x="5200649" y="4462462"/>
            <a:ext cx="249576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diskette drive</a:t>
            </a:r>
          </a:p>
        </p:txBody>
      </p:sp>
      <p:sp>
        <p:nvSpPr>
          <p:cNvPr id="569" name="Shape 569"/>
          <p:cNvSpPr/>
          <p:nvPr/>
        </p:nvSpPr>
        <p:spPr>
          <a:xfrm>
            <a:off x="1219200" y="5043487"/>
            <a:ext cx="18435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souris </a:t>
            </a:r>
          </a:p>
        </p:txBody>
      </p:sp>
      <p:sp>
        <p:nvSpPr>
          <p:cNvPr id="570" name="Shape 570"/>
          <p:cNvSpPr/>
          <p:nvPr/>
        </p:nvSpPr>
        <p:spPr>
          <a:xfrm>
            <a:off x="5200650" y="5043487"/>
            <a:ext cx="14680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mouse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0" presetID="1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0" presetID="1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0" presetID="1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0" presetID="1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6" grpId="8"/>
      <p:bldP build="whole" bldLvl="1" animBg="1" rev="0" advAuto="0" spid="562" grpId="4"/>
      <p:bldP build="whole" bldLvl="1" animBg="1" rev="0" advAuto="0" spid="561" grpId="3"/>
      <p:bldP build="whole" bldLvl="1" animBg="1" rev="0" advAuto="0" spid="559" grpId="1"/>
      <p:bldP build="whole" bldLvl="1" animBg="1" rev="0" advAuto="0" spid="568" grpId="10"/>
      <p:bldP build="whole" bldLvl="1" animBg="1" rev="0" advAuto="0" spid="570" grpId="12"/>
      <p:bldP build="whole" bldLvl="1" animBg="1" rev="0" advAuto="0" spid="564" grpId="6"/>
      <p:bldP build="whole" bldLvl="1" animBg="1" rev="0" advAuto="0" spid="563" grpId="5"/>
      <p:bldP build="whole" bldLvl="1" animBg="1" rev="0" advAuto="0" spid="569" grpId="11"/>
      <p:bldP build="whole" bldLvl="1" animBg="1" rev="0" advAuto="0" spid="560" grpId="2"/>
      <p:bldP build="whole" bldLvl="1" animBg="1" rev="0" advAuto="0" spid="567" grpId="9"/>
      <p:bldP build="whole" bldLvl="1" animBg="1" rev="0" advAuto="0" spid="565" grpId="7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>
            <a:off x="1219200" y="2114550"/>
            <a:ext cx="265376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imprimante </a:t>
            </a:r>
          </a:p>
        </p:txBody>
      </p:sp>
      <p:sp>
        <p:nvSpPr>
          <p:cNvPr id="573" name="Shape 573"/>
          <p:cNvSpPr/>
          <p:nvPr/>
        </p:nvSpPr>
        <p:spPr>
          <a:xfrm>
            <a:off x="5200650" y="2114550"/>
            <a:ext cx="15811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printer</a:t>
            </a:r>
          </a:p>
        </p:txBody>
      </p:sp>
      <p:sp>
        <p:nvSpPr>
          <p:cNvPr id="574" name="Shape 574"/>
          <p:cNvSpPr/>
          <p:nvPr/>
        </p:nvSpPr>
        <p:spPr>
          <a:xfrm>
            <a:off x="1219199" y="2709862"/>
            <a:ext cx="21589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CD-ROM </a:t>
            </a:r>
          </a:p>
        </p:txBody>
      </p:sp>
      <p:sp>
        <p:nvSpPr>
          <p:cNvPr id="575" name="Shape 575"/>
          <p:cNvSpPr/>
          <p:nvPr/>
        </p:nvSpPr>
        <p:spPr>
          <a:xfrm>
            <a:off x="5200650" y="2709862"/>
            <a:ext cx="18623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CD-ROM</a:t>
            </a:r>
          </a:p>
        </p:txBody>
      </p:sp>
      <p:sp>
        <p:nvSpPr>
          <p:cNvPr id="576" name="Shape 576"/>
          <p:cNvSpPr/>
          <p:nvPr/>
        </p:nvSpPr>
        <p:spPr>
          <a:xfrm>
            <a:off x="1219200" y="3290887"/>
            <a:ext cx="17843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logiciel </a:t>
            </a:r>
          </a:p>
        </p:txBody>
      </p:sp>
      <p:sp>
        <p:nvSpPr>
          <p:cNvPr id="577" name="Shape 577"/>
          <p:cNvSpPr/>
          <p:nvPr/>
        </p:nvSpPr>
        <p:spPr>
          <a:xfrm>
            <a:off x="5200650" y="3290887"/>
            <a:ext cx="144805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software</a:t>
            </a:r>
          </a:p>
        </p:txBody>
      </p:sp>
      <p:sp>
        <p:nvSpPr>
          <p:cNvPr id="578" name="Shape 578"/>
          <p:cNvSpPr/>
          <p:nvPr/>
        </p:nvSpPr>
        <p:spPr>
          <a:xfrm>
            <a:off x="685800" y="1462087"/>
            <a:ext cx="3810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computer</a:t>
            </a:r>
          </a:p>
        </p:txBody>
      </p:sp>
      <p:sp>
        <p:nvSpPr>
          <p:cNvPr id="579" name="Shape 579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3" grpId="2"/>
      <p:bldP build="whole" bldLvl="1" animBg="1" rev="0" advAuto="0" spid="572" grpId="1"/>
      <p:bldP build="whole" bldLvl="1" animBg="1" rev="0" advAuto="0" spid="576" grpId="5"/>
      <p:bldP build="whole" bldLvl="1" animBg="1" rev="0" advAuto="0" spid="575" grpId="4"/>
      <p:bldP build="whole" bldLvl="1" animBg="1" rev="0" advAuto="0" spid="577" grpId="6"/>
      <p:bldP build="whole" bldLvl="1" animBg="1" rev="0" advAuto="0" spid="574" grpId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/>
        </p:nvSpPr>
        <p:spPr>
          <a:xfrm>
            <a:off x="685800" y="1462087"/>
            <a:ext cx="3124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Using a computer </a:t>
            </a:r>
          </a:p>
        </p:txBody>
      </p:sp>
      <p:sp>
        <p:nvSpPr>
          <p:cNvPr id="582" name="Shape 582"/>
          <p:cNvSpPr/>
          <p:nvPr/>
        </p:nvSpPr>
        <p:spPr>
          <a:xfrm>
            <a:off x="1219200" y="2152650"/>
            <a:ext cx="136888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allumer </a:t>
            </a:r>
          </a:p>
        </p:txBody>
      </p:sp>
      <p:sp>
        <p:nvSpPr>
          <p:cNvPr id="583" name="Shape 583"/>
          <p:cNvSpPr/>
          <p:nvPr/>
        </p:nvSpPr>
        <p:spPr>
          <a:xfrm>
            <a:off x="5200650" y="2152650"/>
            <a:ext cx="20383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turn on</a:t>
            </a:r>
          </a:p>
        </p:txBody>
      </p:sp>
      <p:sp>
        <p:nvSpPr>
          <p:cNvPr id="584" name="Shape 584"/>
          <p:cNvSpPr/>
          <p:nvPr/>
        </p:nvSpPr>
        <p:spPr>
          <a:xfrm>
            <a:off x="1219200" y="2747962"/>
            <a:ext cx="34448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mettre une disquette </a:t>
            </a:r>
          </a:p>
        </p:txBody>
      </p:sp>
      <p:sp>
        <p:nvSpPr>
          <p:cNvPr id="585" name="Shape 585"/>
          <p:cNvSpPr/>
          <p:nvPr/>
        </p:nvSpPr>
        <p:spPr>
          <a:xfrm>
            <a:off x="5200650" y="2747962"/>
            <a:ext cx="23971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put in a disk</a:t>
            </a:r>
          </a:p>
        </p:txBody>
      </p:sp>
      <p:sp>
        <p:nvSpPr>
          <p:cNvPr id="586" name="Shape 586"/>
          <p:cNvSpPr/>
          <p:nvPr/>
        </p:nvSpPr>
        <p:spPr>
          <a:xfrm>
            <a:off x="1219199" y="3328987"/>
            <a:ext cx="101345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taper </a:t>
            </a:r>
          </a:p>
        </p:txBody>
      </p:sp>
      <p:sp>
        <p:nvSpPr>
          <p:cNvPr id="587" name="Shape 587"/>
          <p:cNvSpPr/>
          <p:nvPr/>
        </p:nvSpPr>
        <p:spPr>
          <a:xfrm>
            <a:off x="5200650" y="3328987"/>
            <a:ext cx="11716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type</a:t>
            </a:r>
          </a:p>
        </p:txBody>
      </p:sp>
      <p:sp>
        <p:nvSpPr>
          <p:cNvPr id="588" name="Shape 588"/>
          <p:cNvSpPr/>
          <p:nvPr/>
        </p:nvSpPr>
        <p:spPr>
          <a:xfrm>
            <a:off x="1219200" y="3910012"/>
            <a:ext cx="11516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cliquer</a:t>
            </a:r>
          </a:p>
        </p:txBody>
      </p:sp>
      <p:sp>
        <p:nvSpPr>
          <p:cNvPr id="589" name="Shape 589"/>
          <p:cNvSpPr/>
          <p:nvPr/>
        </p:nvSpPr>
        <p:spPr>
          <a:xfrm>
            <a:off x="5200650" y="3910012"/>
            <a:ext cx="119090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click</a:t>
            </a:r>
          </a:p>
        </p:txBody>
      </p:sp>
      <p:sp>
        <p:nvSpPr>
          <p:cNvPr id="590" name="Shape 590"/>
          <p:cNvSpPr/>
          <p:nvPr/>
        </p:nvSpPr>
        <p:spPr>
          <a:xfrm>
            <a:off x="1219200" y="4491037"/>
            <a:ext cx="14680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envoyer </a:t>
            </a:r>
          </a:p>
        </p:txBody>
      </p:sp>
      <p:sp>
        <p:nvSpPr>
          <p:cNvPr id="591" name="Shape 591"/>
          <p:cNvSpPr/>
          <p:nvPr/>
        </p:nvSpPr>
        <p:spPr>
          <a:xfrm>
            <a:off x="5200650" y="4491037"/>
            <a:ext cx="12706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send</a:t>
            </a:r>
          </a:p>
        </p:txBody>
      </p:sp>
      <p:sp>
        <p:nvSpPr>
          <p:cNvPr id="592" name="Shape 592"/>
          <p:cNvSpPr/>
          <p:nvPr/>
        </p:nvSpPr>
        <p:spPr>
          <a:xfrm>
            <a:off x="1401762" y="5072062"/>
            <a:ext cx="30093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e-mail, un mail </a:t>
            </a:r>
          </a:p>
        </p:txBody>
      </p:sp>
      <p:sp>
        <p:nvSpPr>
          <p:cNvPr id="593" name="Shape 593"/>
          <p:cNvSpPr/>
          <p:nvPr/>
        </p:nvSpPr>
        <p:spPr>
          <a:xfrm>
            <a:off x="5383212" y="5072062"/>
            <a:ext cx="15666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an e-mail</a:t>
            </a:r>
          </a:p>
        </p:txBody>
      </p:sp>
      <p:sp>
        <p:nvSpPr>
          <p:cNvPr id="594" name="Shape 594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  <p:bldP build="whole" bldLvl="1" animBg="1" rev="0" advAuto="0" spid="589" grpId="8"/>
      <p:bldP build="whole" bldLvl="1" animBg="1" rev="0" advAuto="0" spid="584" grpId="3"/>
      <p:bldP build="whole" bldLvl="1" animBg="1" rev="0" advAuto="0" spid="592" grpId="11"/>
      <p:bldP build="whole" bldLvl="1" animBg="1" rev="0" advAuto="0" spid="593" grpId="12"/>
      <p:bldP build="whole" bldLvl="1" animBg="1" rev="0" advAuto="0" spid="587" grpId="6"/>
      <p:bldP build="whole" bldLvl="1" animBg="1" rev="0" advAuto="0" spid="586" grpId="5"/>
      <p:bldP build="whole" bldLvl="1" animBg="1" rev="0" advAuto="0" spid="583" grpId="2"/>
      <p:bldP build="whole" bldLvl="1" animBg="1" rev="0" advAuto="0" spid="590" grpId="9"/>
      <p:bldP build="whole" bldLvl="1" animBg="1" rev="0" advAuto="0" spid="588" grpId="7"/>
      <p:bldP build="whole" bldLvl="1" animBg="1" rev="0" advAuto="0" spid="591" grpId="10"/>
      <p:bldP build="whole" bldLvl="1" animBg="1" rev="0" advAuto="0" spid="585" grpId="4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/>
        </p:nvSpPr>
        <p:spPr>
          <a:xfrm>
            <a:off x="1395412" y="2109787"/>
            <a:ext cx="1468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texte </a:t>
            </a:r>
          </a:p>
        </p:txBody>
      </p:sp>
      <p:sp>
        <p:nvSpPr>
          <p:cNvPr id="597" name="Shape 597"/>
          <p:cNvSpPr/>
          <p:nvPr/>
        </p:nvSpPr>
        <p:spPr>
          <a:xfrm>
            <a:off x="5205412" y="2109787"/>
            <a:ext cx="184359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message</a:t>
            </a:r>
          </a:p>
        </p:txBody>
      </p:sp>
      <p:sp>
        <p:nvSpPr>
          <p:cNvPr id="598" name="Shape 598"/>
          <p:cNvSpPr/>
          <p:nvPr/>
        </p:nvSpPr>
        <p:spPr>
          <a:xfrm>
            <a:off x="1395412" y="2690812"/>
            <a:ext cx="314827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des données </a:t>
            </a:r>
            <a:r>
              <a:rPr i="1"/>
              <a:t>(f. pl.)</a:t>
            </a:r>
          </a:p>
        </p:txBody>
      </p:sp>
      <p:sp>
        <p:nvSpPr>
          <p:cNvPr id="599" name="Shape 599"/>
          <p:cNvSpPr/>
          <p:nvPr/>
        </p:nvSpPr>
        <p:spPr>
          <a:xfrm>
            <a:off x="5205412" y="2690812"/>
            <a:ext cx="7962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data</a:t>
            </a:r>
          </a:p>
        </p:txBody>
      </p:sp>
      <p:sp>
        <p:nvSpPr>
          <p:cNvPr id="600" name="Shape 600"/>
          <p:cNvSpPr/>
          <p:nvPr/>
        </p:nvSpPr>
        <p:spPr>
          <a:xfrm>
            <a:off x="1219200" y="3271837"/>
            <a:ext cx="217974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sauvegarder </a:t>
            </a:r>
          </a:p>
        </p:txBody>
      </p:sp>
      <p:sp>
        <p:nvSpPr>
          <p:cNvPr id="601" name="Shape 601"/>
          <p:cNvSpPr/>
          <p:nvPr/>
        </p:nvSpPr>
        <p:spPr>
          <a:xfrm>
            <a:off x="5029200" y="3271837"/>
            <a:ext cx="12506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save</a:t>
            </a:r>
          </a:p>
        </p:txBody>
      </p:sp>
      <p:sp>
        <p:nvSpPr>
          <p:cNvPr id="602" name="Shape 602"/>
          <p:cNvSpPr/>
          <p:nvPr/>
        </p:nvSpPr>
        <p:spPr>
          <a:xfrm>
            <a:off x="1219200" y="3852862"/>
            <a:ext cx="11315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retirer </a:t>
            </a:r>
          </a:p>
        </p:txBody>
      </p:sp>
      <p:sp>
        <p:nvSpPr>
          <p:cNvPr id="603" name="Shape 603"/>
          <p:cNvSpPr/>
          <p:nvPr/>
        </p:nvSpPr>
        <p:spPr>
          <a:xfrm>
            <a:off x="5029200" y="3852862"/>
            <a:ext cx="354345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remove, to take out</a:t>
            </a:r>
          </a:p>
        </p:txBody>
      </p:sp>
      <p:sp>
        <p:nvSpPr>
          <p:cNvPr id="604" name="Shape 604"/>
          <p:cNvSpPr/>
          <p:nvPr/>
        </p:nvSpPr>
        <p:spPr>
          <a:xfrm>
            <a:off x="1219200" y="4433887"/>
            <a:ext cx="14879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éteindre </a:t>
            </a:r>
          </a:p>
        </p:txBody>
      </p:sp>
      <p:sp>
        <p:nvSpPr>
          <p:cNvPr id="605" name="Shape 605"/>
          <p:cNvSpPr/>
          <p:nvPr/>
        </p:nvSpPr>
        <p:spPr>
          <a:xfrm>
            <a:off x="5029200" y="4433887"/>
            <a:ext cx="16064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turn off</a:t>
            </a:r>
          </a:p>
        </p:txBody>
      </p:sp>
      <p:sp>
        <p:nvSpPr>
          <p:cNvPr id="606" name="Shape 606"/>
          <p:cNvSpPr/>
          <p:nvPr/>
        </p:nvSpPr>
        <p:spPr>
          <a:xfrm>
            <a:off x="685800" y="1462087"/>
            <a:ext cx="3124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Using a computer </a:t>
            </a:r>
          </a:p>
        </p:txBody>
      </p:sp>
      <p:sp>
        <p:nvSpPr>
          <p:cNvPr id="607" name="Shape 607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9" grpId="4"/>
      <p:bldP build="whole" bldLvl="1" animBg="1" rev="0" advAuto="0" spid="601" grpId="6"/>
      <p:bldP build="whole" bldLvl="1" animBg="1" rev="0" advAuto="0" spid="597" grpId="2"/>
      <p:bldP build="whole" bldLvl="1" animBg="1" rev="0" advAuto="0" spid="603" grpId="8"/>
      <p:bldP build="whole" bldLvl="1" animBg="1" rev="0" advAuto="0" spid="596" grpId="1"/>
      <p:bldP build="whole" bldLvl="1" animBg="1" rev="0" advAuto="0" spid="605" grpId="10"/>
      <p:bldP build="whole" bldLvl="1" animBg="1" rev="0" advAuto="0" spid="600" grpId="5"/>
      <p:bldP build="whole" bldLvl="1" animBg="1" rev="0" advAuto="0" spid="602" grpId="7"/>
      <p:bldP build="whole" bldLvl="1" animBg="1" rev="0" advAuto="0" spid="598" grpId="3"/>
      <p:bldP build="whole" bldLvl="1" animBg="1" rev="0" advAuto="0" spid="604" grpId="9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685800" y="1447800"/>
            <a:ext cx="2514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Sending a fax </a:t>
            </a:r>
          </a:p>
        </p:txBody>
      </p:sp>
      <p:sp>
        <p:nvSpPr>
          <p:cNvPr id="610" name="Shape 610"/>
          <p:cNvSpPr/>
          <p:nvPr/>
        </p:nvSpPr>
        <p:spPr>
          <a:xfrm>
            <a:off x="1219199" y="2219325"/>
            <a:ext cx="23176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appuyer (sur) </a:t>
            </a:r>
          </a:p>
        </p:txBody>
      </p:sp>
      <p:sp>
        <p:nvSpPr>
          <p:cNvPr id="611" name="Shape 611"/>
          <p:cNvSpPr/>
          <p:nvPr/>
        </p:nvSpPr>
        <p:spPr>
          <a:xfrm>
            <a:off x="5029200" y="2219325"/>
            <a:ext cx="20383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press</a:t>
            </a:r>
          </a:p>
        </p:txBody>
      </p:sp>
      <p:sp>
        <p:nvSpPr>
          <p:cNvPr id="612" name="Shape 612"/>
          <p:cNvSpPr/>
          <p:nvPr/>
        </p:nvSpPr>
        <p:spPr>
          <a:xfrm>
            <a:off x="1219200" y="2814637"/>
            <a:ext cx="34443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envoyer, transmettre </a:t>
            </a:r>
          </a:p>
        </p:txBody>
      </p:sp>
      <p:sp>
        <p:nvSpPr>
          <p:cNvPr id="613" name="Shape 613"/>
          <p:cNvSpPr/>
          <p:nvPr/>
        </p:nvSpPr>
        <p:spPr>
          <a:xfrm>
            <a:off x="5029200" y="2814637"/>
            <a:ext cx="312813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send, to transmit</a:t>
            </a:r>
          </a:p>
        </p:txBody>
      </p:sp>
      <p:sp>
        <p:nvSpPr>
          <p:cNvPr id="614" name="Shape 614"/>
          <p:cNvSpPr/>
          <p:nvPr/>
        </p:nvSpPr>
        <p:spPr>
          <a:xfrm>
            <a:off x="1219200" y="3395662"/>
            <a:ext cx="35835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télécopieur, un fax </a:t>
            </a:r>
          </a:p>
        </p:txBody>
      </p:sp>
      <p:sp>
        <p:nvSpPr>
          <p:cNvPr id="615" name="Shape 615"/>
          <p:cNvSpPr/>
          <p:nvPr/>
        </p:nvSpPr>
        <p:spPr>
          <a:xfrm>
            <a:off x="5029200" y="3395662"/>
            <a:ext cx="231795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fax machine</a:t>
            </a:r>
          </a:p>
        </p:txBody>
      </p:sp>
      <p:sp>
        <p:nvSpPr>
          <p:cNvPr id="616" name="Shape 616"/>
          <p:cNvSpPr/>
          <p:nvPr/>
        </p:nvSpPr>
        <p:spPr>
          <a:xfrm>
            <a:off x="1219200" y="3976687"/>
            <a:ext cx="348477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télécopie, un fax </a:t>
            </a:r>
          </a:p>
        </p:txBody>
      </p:sp>
      <p:sp>
        <p:nvSpPr>
          <p:cNvPr id="617" name="Shape 617"/>
          <p:cNvSpPr/>
          <p:nvPr/>
        </p:nvSpPr>
        <p:spPr>
          <a:xfrm>
            <a:off x="5029200" y="3976687"/>
            <a:ext cx="87507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fax</a:t>
            </a:r>
          </a:p>
        </p:txBody>
      </p:sp>
      <p:sp>
        <p:nvSpPr>
          <p:cNvPr id="618" name="Shape 618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3" grpId="4"/>
      <p:bldP build="whole" bldLvl="1" animBg="1" rev="0" advAuto="0" spid="611" grpId="2"/>
      <p:bldP build="whole" bldLvl="1" animBg="1" rev="0" advAuto="0" spid="616" grpId="7"/>
      <p:bldP build="whole" bldLvl="1" animBg="1" rev="0" advAuto="0" spid="617" grpId="8"/>
      <p:bldP build="whole" bldLvl="1" animBg="1" rev="0" advAuto="0" spid="610" grpId="1"/>
      <p:bldP build="whole" bldLvl="1" animBg="1" rev="0" advAuto="0" spid="614" grpId="5"/>
      <p:bldP build="whole" bldLvl="1" animBg="1" rev="0" advAuto="0" spid="612" grpId="3"/>
      <p:bldP build="whole" bldLvl="1" animBg="1" rev="0" advAuto="0" spid="615" grpId="6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762000" y="2143125"/>
            <a:ext cx="225892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document </a:t>
            </a:r>
          </a:p>
        </p:txBody>
      </p:sp>
      <p:sp>
        <p:nvSpPr>
          <p:cNvPr id="621" name="Shape 621"/>
          <p:cNvSpPr/>
          <p:nvPr/>
        </p:nvSpPr>
        <p:spPr>
          <a:xfrm>
            <a:off x="955675" y="2738437"/>
            <a:ext cx="29303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face écrite visible </a:t>
            </a:r>
          </a:p>
        </p:txBody>
      </p:sp>
      <p:sp>
        <p:nvSpPr>
          <p:cNvPr id="622" name="Shape 622"/>
          <p:cNvSpPr/>
          <p:nvPr/>
        </p:nvSpPr>
        <p:spPr>
          <a:xfrm>
            <a:off x="4951412" y="2738437"/>
            <a:ext cx="322762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document face up</a:t>
            </a:r>
          </a:p>
        </p:txBody>
      </p:sp>
      <p:sp>
        <p:nvSpPr>
          <p:cNvPr id="623" name="Shape 623"/>
          <p:cNvSpPr/>
          <p:nvPr/>
        </p:nvSpPr>
        <p:spPr>
          <a:xfrm>
            <a:off x="955675" y="3319462"/>
            <a:ext cx="36224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face écrite non visible </a:t>
            </a:r>
          </a:p>
        </p:txBody>
      </p:sp>
      <p:sp>
        <p:nvSpPr>
          <p:cNvPr id="624" name="Shape 624"/>
          <p:cNvSpPr/>
          <p:nvPr/>
        </p:nvSpPr>
        <p:spPr>
          <a:xfrm>
            <a:off x="4951412" y="3319462"/>
            <a:ext cx="368219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document face down</a:t>
            </a:r>
          </a:p>
        </p:txBody>
      </p:sp>
      <p:sp>
        <p:nvSpPr>
          <p:cNvPr id="625" name="Shape 625"/>
          <p:cNvSpPr/>
          <p:nvPr/>
        </p:nvSpPr>
        <p:spPr>
          <a:xfrm>
            <a:off x="762000" y="3900487"/>
            <a:ext cx="19627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touche </a:t>
            </a:r>
          </a:p>
        </p:txBody>
      </p:sp>
      <p:sp>
        <p:nvSpPr>
          <p:cNvPr id="626" name="Shape 626"/>
          <p:cNvSpPr/>
          <p:nvPr/>
        </p:nvSpPr>
        <p:spPr>
          <a:xfrm>
            <a:off x="4757737" y="3900487"/>
            <a:ext cx="214033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button, key</a:t>
            </a:r>
          </a:p>
        </p:txBody>
      </p:sp>
      <p:sp>
        <p:nvSpPr>
          <p:cNvPr id="627" name="Shape 627"/>
          <p:cNvSpPr/>
          <p:nvPr/>
        </p:nvSpPr>
        <p:spPr>
          <a:xfrm>
            <a:off x="685800" y="1447800"/>
            <a:ext cx="2514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Sending a fax </a:t>
            </a:r>
          </a:p>
        </p:txBody>
      </p:sp>
      <p:sp>
        <p:nvSpPr>
          <p:cNvPr id="628" name="Shape 628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4"/>
      <p:bldP build="whole" bldLvl="1" animBg="1" rev="0" advAuto="0" spid="625" grpId="6"/>
      <p:bldP build="whole" bldLvl="1" animBg="1" rev="0" advAuto="0" spid="620" grpId="1"/>
      <p:bldP build="whole" bldLvl="1" animBg="1" rev="0" advAuto="0" spid="622" grpId="3"/>
      <p:bldP build="whole" bldLvl="1" animBg="1" rev="0" advAuto="0" spid="626" grpId="7"/>
      <p:bldP build="whole" bldLvl="1" animBg="1" rev="0" advAuto="0" spid="624" grpId="5"/>
      <p:bldP build="whole" bldLvl="1" animBg="1" rev="0" advAuto="0" spid="621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685800" y="1447800"/>
            <a:ext cx="38862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telephone </a:t>
            </a:r>
          </a:p>
        </p:txBody>
      </p:sp>
      <p:sp>
        <p:nvSpPr>
          <p:cNvPr id="631" name="Shape 631"/>
          <p:cNvSpPr/>
          <p:nvPr/>
        </p:nvSpPr>
        <p:spPr>
          <a:xfrm>
            <a:off x="1219199" y="2201862"/>
            <a:ext cx="22594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téléphone </a:t>
            </a:r>
          </a:p>
        </p:txBody>
      </p:sp>
      <p:sp>
        <p:nvSpPr>
          <p:cNvPr id="632" name="Shape 632"/>
          <p:cNvSpPr/>
          <p:nvPr/>
        </p:nvSpPr>
        <p:spPr>
          <a:xfrm>
            <a:off x="4876800" y="2201862"/>
            <a:ext cx="2209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telephone</a:t>
            </a:r>
          </a:p>
        </p:txBody>
      </p:sp>
      <p:sp>
        <p:nvSpPr>
          <p:cNvPr id="633" name="Shape 633"/>
          <p:cNvSpPr/>
          <p:nvPr/>
        </p:nvSpPr>
        <p:spPr>
          <a:xfrm>
            <a:off x="1425575" y="2797175"/>
            <a:ext cx="174497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à touches </a:t>
            </a:r>
          </a:p>
        </p:txBody>
      </p:sp>
      <p:sp>
        <p:nvSpPr>
          <p:cNvPr id="634" name="Shape 634"/>
          <p:cNvSpPr/>
          <p:nvPr/>
        </p:nvSpPr>
        <p:spPr>
          <a:xfrm>
            <a:off x="5083175" y="2797175"/>
            <a:ext cx="316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touch-tone phone</a:t>
            </a:r>
          </a:p>
        </p:txBody>
      </p:sp>
      <p:sp>
        <p:nvSpPr>
          <p:cNvPr id="635" name="Shape 635"/>
          <p:cNvSpPr/>
          <p:nvPr/>
        </p:nvSpPr>
        <p:spPr>
          <a:xfrm>
            <a:off x="1425575" y="3378200"/>
            <a:ext cx="267425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public, publique </a:t>
            </a:r>
          </a:p>
        </p:txBody>
      </p:sp>
      <p:sp>
        <p:nvSpPr>
          <p:cNvPr id="636" name="Shape 636"/>
          <p:cNvSpPr/>
          <p:nvPr/>
        </p:nvSpPr>
        <p:spPr>
          <a:xfrm>
            <a:off x="5083175" y="3378200"/>
            <a:ext cx="24174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public phone</a:t>
            </a:r>
          </a:p>
        </p:txBody>
      </p:sp>
      <p:sp>
        <p:nvSpPr>
          <p:cNvPr id="637" name="Shape 637"/>
          <p:cNvSpPr/>
          <p:nvPr/>
        </p:nvSpPr>
        <p:spPr>
          <a:xfrm>
            <a:off x="1219200" y="3959225"/>
            <a:ext cx="3352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un répondeur  </a:t>
            </a:r>
          </a:p>
          <a:p>
            <a:pPr defTabSz="457200">
              <a:defRPr b="0" sz="2800"/>
            </a:pPr>
            <a:r>
              <a:t>   automatique </a:t>
            </a:r>
          </a:p>
        </p:txBody>
      </p:sp>
      <p:sp>
        <p:nvSpPr>
          <p:cNvPr id="638" name="Shape 638"/>
          <p:cNvSpPr/>
          <p:nvPr/>
        </p:nvSpPr>
        <p:spPr>
          <a:xfrm>
            <a:off x="4876800" y="3959225"/>
            <a:ext cx="366222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an answering machine</a:t>
            </a:r>
          </a:p>
        </p:txBody>
      </p:sp>
      <p:sp>
        <p:nvSpPr>
          <p:cNvPr id="639" name="Shape 639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3" grpId="3"/>
      <p:bldP build="whole" bldLvl="1" animBg="1" rev="0" advAuto="0" spid="638" grpId="8"/>
      <p:bldP build="whole" bldLvl="1" animBg="1" rev="0" advAuto="0" spid="631" grpId="1"/>
      <p:bldP build="whole" bldLvl="1" animBg="1" rev="0" advAuto="0" spid="632" grpId="2"/>
      <p:bldP build="whole" bldLvl="1" animBg="1" rev="0" advAuto="0" spid="637" grpId="7"/>
      <p:bldP build="whole" bldLvl="1" animBg="1" rev="0" advAuto="0" spid="636" grpId="6"/>
      <p:bldP build="whole" bldLvl="1" animBg="1" rev="0" advAuto="0" spid="634" grpId="4"/>
      <p:bldP build="whole" bldLvl="1" animBg="1" rev="0" advAuto="0" spid="635" grpId="5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/>
        </p:nvSpPr>
        <p:spPr>
          <a:xfrm>
            <a:off x="1219200" y="2147887"/>
            <a:ext cx="16859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fente </a:t>
            </a:r>
          </a:p>
        </p:txBody>
      </p:sp>
      <p:sp>
        <p:nvSpPr>
          <p:cNvPr id="642" name="Shape 642"/>
          <p:cNvSpPr/>
          <p:nvPr/>
        </p:nvSpPr>
        <p:spPr>
          <a:xfrm>
            <a:off x="4876800" y="2147887"/>
            <a:ext cx="3810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money or card slot</a:t>
            </a:r>
          </a:p>
        </p:txBody>
      </p:sp>
      <p:sp>
        <p:nvSpPr>
          <p:cNvPr id="643" name="Shape 643"/>
          <p:cNvSpPr/>
          <p:nvPr/>
        </p:nvSpPr>
        <p:spPr>
          <a:xfrm>
            <a:off x="1219200" y="2743200"/>
            <a:ext cx="198232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portable </a:t>
            </a:r>
          </a:p>
        </p:txBody>
      </p:sp>
      <p:sp>
        <p:nvSpPr>
          <p:cNvPr id="644" name="Shape 644"/>
          <p:cNvSpPr/>
          <p:nvPr/>
        </p:nvSpPr>
        <p:spPr>
          <a:xfrm>
            <a:off x="4876800" y="2743200"/>
            <a:ext cx="3352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i="1" sz="2800"/>
            </a:pPr>
            <a:r>
              <a:t>a portable phone, </a:t>
            </a:r>
          </a:p>
          <a:p>
            <a:pPr defTabSz="457200">
              <a:defRPr b="0" i="1" sz="2800"/>
            </a:pPr>
            <a:r>
              <a:t>   a laptop computer</a:t>
            </a:r>
          </a:p>
        </p:txBody>
      </p:sp>
      <p:sp>
        <p:nvSpPr>
          <p:cNvPr id="645" name="Shape 645"/>
          <p:cNvSpPr/>
          <p:nvPr/>
        </p:nvSpPr>
        <p:spPr>
          <a:xfrm>
            <a:off x="1219200" y="3778250"/>
            <a:ext cx="243724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une cabine</a:t>
            </a:r>
          </a:p>
          <a:p>
            <a:pPr defTabSz="457200">
              <a:defRPr b="0" sz="2800"/>
            </a:pPr>
            <a:r>
              <a:t>   téléphonique</a:t>
            </a:r>
          </a:p>
        </p:txBody>
      </p:sp>
      <p:sp>
        <p:nvSpPr>
          <p:cNvPr id="646" name="Shape 646"/>
          <p:cNvSpPr/>
          <p:nvPr/>
        </p:nvSpPr>
        <p:spPr>
          <a:xfrm>
            <a:off x="4876800" y="3778250"/>
            <a:ext cx="295154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telephone booth</a:t>
            </a:r>
          </a:p>
        </p:txBody>
      </p:sp>
      <p:sp>
        <p:nvSpPr>
          <p:cNvPr id="647" name="Shape 647"/>
          <p:cNvSpPr/>
          <p:nvPr/>
        </p:nvSpPr>
        <p:spPr>
          <a:xfrm>
            <a:off x="685800" y="1447800"/>
            <a:ext cx="38862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telephone </a:t>
            </a:r>
          </a:p>
        </p:txBody>
      </p:sp>
      <p:sp>
        <p:nvSpPr>
          <p:cNvPr id="648" name="Shape 648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6"/>
      <p:bldP build="whole" bldLvl="1" animBg="1" rev="0" advAuto="0" spid="641" grpId="1"/>
      <p:bldP build="whole" bldLvl="1" animBg="1" rev="0" advAuto="0" spid="642" grpId="2"/>
      <p:bldP build="whole" bldLvl="1" animBg="1" rev="0" advAuto="0" spid="643" grpId="3"/>
      <p:bldP build="whole" bldLvl="1" animBg="1" rev="0" advAuto="0" spid="644" grpId="4"/>
      <p:bldP build="whole" bldLvl="1" animBg="1" rev="0" advAuto="0" spid="645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 05.jpeg" descr="im 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3562" y="1376362"/>
            <a:ext cx="2936876" cy="35052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828800" y="5334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L</a:t>
            </a:r>
            <a:r>
              <a:t>’</a:t>
            </a:r>
            <a:r>
              <a:t>ordinateur</a:t>
            </a:r>
          </a:p>
        </p:txBody>
      </p:sp>
      <p:sp>
        <p:nvSpPr>
          <p:cNvPr id="81" name="Shape 81"/>
          <p:cNvSpPr/>
          <p:nvPr/>
        </p:nvSpPr>
        <p:spPr>
          <a:xfrm>
            <a:off x="3305175" y="4937125"/>
            <a:ext cx="29432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retire la disquette. </a:t>
            </a:r>
          </a:p>
        </p:txBody>
      </p:sp>
      <p:pic>
        <p:nvPicPr>
          <p:cNvPr id="82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5150" y="5041900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3438525" y="3000375"/>
            <a:ext cx="139065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600">
                <a:solidFill>
                  <a:srgbClr val="000000"/>
                </a:solidFill>
              </a:defRPr>
            </a:lvl1pPr>
          </a:lstStyle>
          <a:p>
            <a:pPr/>
            <a:r>
              <a:t>un CD-ROM</a:t>
            </a:r>
          </a:p>
        </p:txBody>
      </p:sp>
      <p:pic>
        <p:nvPicPr>
          <p:cNvPr id="84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3076575"/>
            <a:ext cx="2286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2"/>
      <p:bldP build="whole" bldLvl="1" animBg="1" rev="0" advAuto="0" spid="81" grpId="4"/>
      <p:bldP build="whole" bldLvl="1" animBg="1" rev="0" advAuto="0" spid="82" grpId="3"/>
      <p:bldP build="whole" bldLvl="1" animBg="1" rev="0" advAuto="0" spid="8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/>
        </p:nvSpPr>
        <p:spPr>
          <a:xfrm>
            <a:off x="685799" y="1447800"/>
            <a:ext cx="457200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Giving a telephone number </a:t>
            </a:r>
          </a:p>
        </p:txBody>
      </p:sp>
      <p:sp>
        <p:nvSpPr>
          <p:cNvPr id="651" name="Shape 651"/>
          <p:cNvSpPr/>
          <p:nvPr/>
        </p:nvSpPr>
        <p:spPr>
          <a:xfrm>
            <a:off x="1219200" y="1990725"/>
            <a:ext cx="20812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annuaire </a:t>
            </a:r>
          </a:p>
        </p:txBody>
      </p:sp>
      <p:sp>
        <p:nvSpPr>
          <p:cNvPr id="652" name="Shape 652"/>
          <p:cNvSpPr/>
          <p:nvPr/>
        </p:nvSpPr>
        <p:spPr>
          <a:xfrm>
            <a:off x="5200650" y="1990725"/>
            <a:ext cx="29527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telephone book</a:t>
            </a:r>
          </a:p>
        </p:txBody>
      </p:sp>
      <p:sp>
        <p:nvSpPr>
          <p:cNvPr id="653" name="Shape 653"/>
          <p:cNvSpPr/>
          <p:nvPr/>
        </p:nvSpPr>
        <p:spPr>
          <a:xfrm>
            <a:off x="1219200" y="2586037"/>
            <a:ext cx="17842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le numéro </a:t>
            </a:r>
          </a:p>
        </p:txBody>
      </p:sp>
      <p:sp>
        <p:nvSpPr>
          <p:cNvPr id="654" name="Shape 654"/>
          <p:cNvSpPr/>
          <p:nvPr/>
        </p:nvSpPr>
        <p:spPr>
          <a:xfrm>
            <a:off x="5200649" y="2586037"/>
            <a:ext cx="299061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phone number</a:t>
            </a:r>
          </a:p>
        </p:txBody>
      </p:sp>
      <p:sp>
        <p:nvSpPr>
          <p:cNvPr id="655" name="Shape 655"/>
          <p:cNvSpPr/>
          <p:nvPr/>
        </p:nvSpPr>
        <p:spPr>
          <a:xfrm>
            <a:off x="1219200" y="3167062"/>
            <a:ext cx="36415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l’indicatif du pays </a:t>
            </a:r>
            <a:r>
              <a:rPr i="1"/>
              <a:t>(m.)</a:t>
            </a:r>
            <a:r>
              <a:t> </a:t>
            </a:r>
          </a:p>
        </p:txBody>
      </p:sp>
      <p:sp>
        <p:nvSpPr>
          <p:cNvPr id="656" name="Shape 656"/>
          <p:cNvSpPr/>
          <p:nvPr/>
        </p:nvSpPr>
        <p:spPr>
          <a:xfrm>
            <a:off x="5200650" y="3167062"/>
            <a:ext cx="273328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country code</a:t>
            </a:r>
          </a:p>
        </p:txBody>
      </p:sp>
      <p:sp>
        <p:nvSpPr>
          <p:cNvPr id="657" name="Shape 657"/>
          <p:cNvSpPr/>
          <p:nvPr/>
        </p:nvSpPr>
        <p:spPr>
          <a:xfrm>
            <a:off x="1219200" y="3748087"/>
            <a:ext cx="29307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l’indicatif régional </a:t>
            </a:r>
          </a:p>
        </p:txBody>
      </p:sp>
      <p:sp>
        <p:nvSpPr>
          <p:cNvPr id="658" name="Shape 658"/>
          <p:cNvSpPr/>
          <p:nvPr/>
        </p:nvSpPr>
        <p:spPr>
          <a:xfrm>
            <a:off x="5200650" y="3748087"/>
            <a:ext cx="22788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area code</a:t>
            </a:r>
          </a:p>
        </p:txBody>
      </p:sp>
      <p:sp>
        <p:nvSpPr>
          <p:cNvPr id="659" name="Shape 659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4"/>
      <p:bldP build="whole" bldLvl="1" animBg="1" rev="0" advAuto="0" spid="652" grpId="2"/>
      <p:bldP build="whole" bldLvl="1" animBg="1" rev="0" advAuto="0" spid="653" grpId="3"/>
      <p:bldP build="whole" bldLvl="1" animBg="1" rev="0" advAuto="0" spid="657" grpId="7"/>
      <p:bldP build="whole" bldLvl="1" animBg="1" rev="0" advAuto="0" spid="651" grpId="1"/>
      <p:bldP build="whole" bldLvl="1" animBg="1" rev="0" advAuto="0" spid="655" grpId="5"/>
      <p:bldP build="whole" bldLvl="1" animBg="1" rev="0" advAuto="0" spid="658" grpId="8"/>
      <p:bldP build="whole" bldLvl="1" animBg="1" rev="0" advAuto="0" spid="656" grpId="6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/>
          <p:nvPr/>
        </p:nvSpPr>
        <p:spPr>
          <a:xfrm>
            <a:off x="1219200" y="2133600"/>
            <a:ext cx="24763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le bon numéro </a:t>
            </a:r>
          </a:p>
        </p:txBody>
      </p:sp>
      <p:sp>
        <p:nvSpPr>
          <p:cNvPr id="662" name="Shape 662"/>
          <p:cNvSpPr/>
          <p:nvPr/>
        </p:nvSpPr>
        <p:spPr>
          <a:xfrm>
            <a:off x="5200650" y="2133600"/>
            <a:ext cx="269352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right number</a:t>
            </a:r>
          </a:p>
        </p:txBody>
      </p:sp>
      <p:sp>
        <p:nvSpPr>
          <p:cNvPr id="663" name="Shape 663"/>
          <p:cNvSpPr/>
          <p:nvPr/>
        </p:nvSpPr>
        <p:spPr>
          <a:xfrm>
            <a:off x="1219200" y="2714625"/>
            <a:ext cx="320713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le mauvais numéro </a:t>
            </a:r>
          </a:p>
        </p:txBody>
      </p:sp>
      <p:sp>
        <p:nvSpPr>
          <p:cNvPr id="664" name="Shape 664"/>
          <p:cNvSpPr/>
          <p:nvPr/>
        </p:nvSpPr>
        <p:spPr>
          <a:xfrm>
            <a:off x="5200650" y="2714625"/>
            <a:ext cx="29702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wrong number</a:t>
            </a:r>
          </a:p>
        </p:txBody>
      </p:sp>
      <p:sp>
        <p:nvSpPr>
          <p:cNvPr id="665" name="Shape 665"/>
          <p:cNvSpPr/>
          <p:nvPr/>
        </p:nvSpPr>
        <p:spPr>
          <a:xfrm>
            <a:off x="1219200" y="3300412"/>
            <a:ext cx="18435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erreur </a:t>
            </a:r>
          </a:p>
        </p:txBody>
      </p:sp>
      <p:sp>
        <p:nvSpPr>
          <p:cNvPr id="666" name="Shape 666"/>
          <p:cNvSpPr/>
          <p:nvPr/>
        </p:nvSpPr>
        <p:spPr>
          <a:xfrm>
            <a:off x="5200650" y="3300412"/>
            <a:ext cx="162585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mistake</a:t>
            </a:r>
          </a:p>
        </p:txBody>
      </p:sp>
      <p:sp>
        <p:nvSpPr>
          <p:cNvPr id="667" name="Shape 667"/>
          <p:cNvSpPr/>
          <p:nvPr/>
        </p:nvSpPr>
        <p:spPr>
          <a:xfrm>
            <a:off x="685799" y="1447800"/>
            <a:ext cx="457200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Giving a telephone number </a:t>
            </a:r>
          </a:p>
        </p:txBody>
      </p:sp>
      <p:sp>
        <p:nvSpPr>
          <p:cNvPr id="668" name="Shape 668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1" grpId="1"/>
      <p:bldP build="whole" bldLvl="1" animBg="1" rev="0" advAuto="0" spid="665" grpId="5"/>
      <p:bldP build="whole" bldLvl="1" animBg="1" rev="0" advAuto="0" spid="662" grpId="2"/>
      <p:bldP build="whole" bldLvl="1" animBg="1" rev="0" advAuto="0" spid="664" grpId="4"/>
      <p:bldP build="whole" bldLvl="1" animBg="1" rev="0" advAuto="0" spid="666" grpId="6"/>
      <p:bldP build="whole" bldLvl="1" animBg="1" rev="0" advAuto="0" spid="663" grpId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685800" y="1462087"/>
            <a:ext cx="3962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Making a telephone call </a:t>
            </a:r>
          </a:p>
        </p:txBody>
      </p:sp>
      <p:sp>
        <p:nvSpPr>
          <p:cNvPr id="671" name="Shape 671"/>
          <p:cNvSpPr/>
          <p:nvPr/>
        </p:nvSpPr>
        <p:spPr>
          <a:xfrm>
            <a:off x="1219200" y="2138362"/>
            <a:ext cx="21800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téléphoner à </a:t>
            </a:r>
          </a:p>
        </p:txBody>
      </p:sp>
      <p:sp>
        <p:nvSpPr>
          <p:cNvPr id="672" name="Shape 672"/>
          <p:cNvSpPr/>
          <p:nvPr/>
        </p:nvSpPr>
        <p:spPr>
          <a:xfrm>
            <a:off x="5029200" y="2138362"/>
            <a:ext cx="29527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call someone</a:t>
            </a:r>
          </a:p>
        </p:txBody>
      </p:sp>
      <p:sp>
        <p:nvSpPr>
          <p:cNvPr id="673" name="Shape 673"/>
          <p:cNvSpPr/>
          <p:nvPr/>
        </p:nvSpPr>
        <p:spPr>
          <a:xfrm>
            <a:off x="1219200" y="2733675"/>
            <a:ext cx="263483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faire un appel</a:t>
            </a:r>
          </a:p>
          <a:p>
            <a:pPr defTabSz="457200">
              <a:defRPr b="0" sz="2800"/>
            </a:pPr>
            <a:r>
              <a:t>    téléphonique </a:t>
            </a:r>
          </a:p>
        </p:txBody>
      </p:sp>
      <p:sp>
        <p:nvSpPr>
          <p:cNvPr id="674" name="Shape 674"/>
          <p:cNvSpPr/>
          <p:nvPr/>
        </p:nvSpPr>
        <p:spPr>
          <a:xfrm>
            <a:off x="5029200" y="2733675"/>
            <a:ext cx="320817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call on the phone</a:t>
            </a:r>
          </a:p>
        </p:txBody>
      </p:sp>
      <p:sp>
        <p:nvSpPr>
          <p:cNvPr id="675" name="Shape 675"/>
          <p:cNvSpPr/>
          <p:nvPr/>
        </p:nvSpPr>
        <p:spPr>
          <a:xfrm>
            <a:off x="1219200" y="3729037"/>
            <a:ext cx="2674427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donner un coup</a:t>
            </a:r>
          </a:p>
          <a:p>
            <a:pPr defTabSz="457200">
              <a:defRPr b="0" sz="2800"/>
            </a:pPr>
            <a:r>
              <a:t>    de fil </a:t>
            </a:r>
          </a:p>
        </p:txBody>
      </p:sp>
      <p:sp>
        <p:nvSpPr>
          <p:cNvPr id="676" name="Shape 676"/>
          <p:cNvSpPr/>
          <p:nvPr/>
        </p:nvSpPr>
        <p:spPr>
          <a:xfrm>
            <a:off x="5029200" y="3729037"/>
            <a:ext cx="30093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give a ring (call)</a:t>
            </a:r>
          </a:p>
        </p:txBody>
      </p:sp>
      <p:sp>
        <p:nvSpPr>
          <p:cNvPr id="677" name="Shape 677"/>
          <p:cNvSpPr/>
          <p:nvPr/>
        </p:nvSpPr>
        <p:spPr>
          <a:xfrm>
            <a:off x="1219200" y="4738687"/>
            <a:ext cx="17842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décrocher </a:t>
            </a:r>
          </a:p>
        </p:txBody>
      </p:sp>
      <p:sp>
        <p:nvSpPr>
          <p:cNvPr id="678" name="Shape 678"/>
          <p:cNvSpPr/>
          <p:nvPr/>
        </p:nvSpPr>
        <p:spPr>
          <a:xfrm>
            <a:off x="5029200" y="4738687"/>
            <a:ext cx="35828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pick up the receiver</a:t>
            </a:r>
          </a:p>
        </p:txBody>
      </p:sp>
      <p:sp>
        <p:nvSpPr>
          <p:cNvPr id="679" name="Shape 679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7" grpId="7"/>
      <p:bldP build="whole" bldLvl="1" animBg="1" rev="0" advAuto="0" spid="674" grpId="4"/>
      <p:bldP build="whole" bldLvl="1" animBg="1" rev="0" advAuto="0" spid="678" grpId="8"/>
      <p:bldP build="whole" bldLvl="1" animBg="1" rev="0" advAuto="0" spid="675" grpId="5"/>
      <p:bldP build="whole" bldLvl="1" animBg="1" rev="0" advAuto="0" spid="673" grpId="3"/>
      <p:bldP build="whole" bldLvl="1" animBg="1" rev="0" advAuto="0" spid="676" grpId="6"/>
      <p:bldP build="whole" bldLvl="1" animBg="1" rev="0" advAuto="0" spid="672" grpId="2"/>
      <p:bldP build="whole" bldLvl="1" animBg="1" rev="0" advAuto="0" spid="671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/>
        </p:nvSpPr>
        <p:spPr>
          <a:xfrm>
            <a:off x="990600" y="3143250"/>
            <a:ext cx="129022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sonner </a:t>
            </a:r>
          </a:p>
        </p:txBody>
      </p:sp>
      <p:sp>
        <p:nvSpPr>
          <p:cNvPr id="682" name="Shape 682"/>
          <p:cNvSpPr/>
          <p:nvPr/>
        </p:nvSpPr>
        <p:spPr>
          <a:xfrm>
            <a:off x="4843462" y="3143250"/>
            <a:ext cx="109245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ring</a:t>
            </a:r>
          </a:p>
        </p:txBody>
      </p:sp>
      <p:sp>
        <p:nvSpPr>
          <p:cNvPr id="683" name="Shape 683"/>
          <p:cNvSpPr/>
          <p:nvPr/>
        </p:nvSpPr>
        <p:spPr>
          <a:xfrm>
            <a:off x="990600" y="3733800"/>
            <a:ext cx="188266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raccrocher </a:t>
            </a:r>
          </a:p>
        </p:txBody>
      </p:sp>
      <p:sp>
        <p:nvSpPr>
          <p:cNvPr id="684" name="Shape 684"/>
          <p:cNvSpPr/>
          <p:nvPr/>
        </p:nvSpPr>
        <p:spPr>
          <a:xfrm>
            <a:off x="4843462" y="3733800"/>
            <a:ext cx="374157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hang up the receiver</a:t>
            </a:r>
          </a:p>
        </p:txBody>
      </p:sp>
      <p:sp>
        <p:nvSpPr>
          <p:cNvPr id="685" name="Shape 685"/>
          <p:cNvSpPr/>
          <p:nvPr/>
        </p:nvSpPr>
        <p:spPr>
          <a:xfrm>
            <a:off x="990600" y="4310062"/>
            <a:ext cx="15076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rappeler </a:t>
            </a:r>
          </a:p>
        </p:txBody>
      </p:sp>
      <p:sp>
        <p:nvSpPr>
          <p:cNvPr id="686" name="Shape 686"/>
          <p:cNvSpPr/>
          <p:nvPr/>
        </p:nvSpPr>
        <p:spPr>
          <a:xfrm>
            <a:off x="4843462" y="4310062"/>
            <a:ext cx="18830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call back</a:t>
            </a:r>
          </a:p>
        </p:txBody>
      </p:sp>
      <p:sp>
        <p:nvSpPr>
          <p:cNvPr id="687" name="Shape 687"/>
          <p:cNvSpPr/>
          <p:nvPr/>
        </p:nvSpPr>
        <p:spPr>
          <a:xfrm>
            <a:off x="990600" y="4891087"/>
            <a:ext cx="2362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télécarte </a:t>
            </a:r>
          </a:p>
        </p:txBody>
      </p:sp>
      <p:sp>
        <p:nvSpPr>
          <p:cNvPr id="688" name="Shape 688"/>
          <p:cNvSpPr/>
          <p:nvPr/>
        </p:nvSpPr>
        <p:spPr>
          <a:xfrm>
            <a:off x="4843462" y="4891087"/>
            <a:ext cx="218009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phone card</a:t>
            </a:r>
          </a:p>
        </p:txBody>
      </p:sp>
      <p:sp>
        <p:nvSpPr>
          <p:cNvPr id="689" name="Shape 689"/>
          <p:cNvSpPr/>
          <p:nvPr/>
        </p:nvSpPr>
        <p:spPr>
          <a:xfrm>
            <a:off x="685800" y="1462087"/>
            <a:ext cx="3962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Making a telephone call </a:t>
            </a:r>
          </a:p>
        </p:txBody>
      </p:sp>
      <p:sp>
        <p:nvSpPr>
          <p:cNvPr id="690" name="Shape 690"/>
          <p:cNvSpPr/>
          <p:nvPr/>
        </p:nvSpPr>
        <p:spPr>
          <a:xfrm>
            <a:off x="990600" y="2119312"/>
            <a:ext cx="358140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composer le numéro, </a:t>
            </a:r>
          </a:p>
          <a:p>
            <a:pPr defTabSz="457200">
              <a:defRPr b="0" sz="2800"/>
            </a:pPr>
            <a:r>
              <a:t>    faire le numéro</a:t>
            </a:r>
            <a:r>
              <a:rPr sz="1800"/>
              <a:t> </a:t>
            </a:r>
            <a:r>
              <a:t> </a:t>
            </a:r>
          </a:p>
        </p:txBody>
      </p:sp>
      <p:sp>
        <p:nvSpPr>
          <p:cNvPr id="691" name="Shape 691"/>
          <p:cNvSpPr/>
          <p:nvPr/>
        </p:nvSpPr>
        <p:spPr>
          <a:xfrm>
            <a:off x="4843462" y="2119312"/>
            <a:ext cx="295067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dial the number</a:t>
            </a:r>
          </a:p>
        </p:txBody>
      </p:sp>
      <p:sp>
        <p:nvSpPr>
          <p:cNvPr id="692" name="Shape 692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8" grpId="10"/>
      <p:bldP build="whole" bldLvl="1" animBg="1" rev="0" advAuto="0" spid="690" grpId="1"/>
      <p:bldP build="whole" bldLvl="1" animBg="1" rev="0" advAuto="0" spid="691" grpId="2"/>
      <p:bldP build="whole" bldLvl="1" animBg="1" rev="0" advAuto="0" spid="681" grpId="3"/>
      <p:bldP build="whole" bldLvl="1" animBg="1" rev="0" advAuto="0" spid="685" grpId="7"/>
      <p:bldP build="whole" bldLvl="1" animBg="1" rev="0" advAuto="0" spid="682" grpId="4"/>
      <p:bldP build="whole" bldLvl="1" animBg="1" rev="0" advAuto="0" spid="683" grpId="5"/>
      <p:bldP build="whole" bldLvl="1" animBg="1" rev="0" advAuto="0" spid="686" grpId="8"/>
      <p:bldP build="whole" bldLvl="1" animBg="1" rev="0" advAuto="0" spid="684" grpId="6"/>
      <p:bldP build="whole" bldLvl="1" animBg="1" rev="0" advAuto="0" spid="687" grpId="9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/>
        </p:nvSpPr>
        <p:spPr>
          <a:xfrm>
            <a:off x="1219199" y="2138362"/>
            <a:ext cx="2286002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une pièce de </a:t>
            </a:r>
          </a:p>
          <a:p>
            <a:pPr defTabSz="457200">
              <a:defRPr b="0" sz="2800"/>
            </a:pPr>
            <a:r>
              <a:t>    monnaie </a:t>
            </a:r>
          </a:p>
        </p:txBody>
      </p:sp>
      <p:sp>
        <p:nvSpPr>
          <p:cNvPr id="695" name="Shape 695"/>
          <p:cNvSpPr/>
          <p:nvPr/>
        </p:nvSpPr>
        <p:spPr>
          <a:xfrm>
            <a:off x="4800600" y="2138362"/>
            <a:ext cx="2590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coin, change</a:t>
            </a:r>
          </a:p>
        </p:txBody>
      </p:sp>
      <p:sp>
        <p:nvSpPr>
          <p:cNvPr id="696" name="Shape 696"/>
          <p:cNvSpPr/>
          <p:nvPr/>
        </p:nvSpPr>
        <p:spPr>
          <a:xfrm>
            <a:off x="1219200" y="3157537"/>
            <a:ext cx="17251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la tonalité </a:t>
            </a:r>
          </a:p>
        </p:txBody>
      </p:sp>
      <p:sp>
        <p:nvSpPr>
          <p:cNvPr id="697" name="Shape 697"/>
          <p:cNvSpPr/>
          <p:nvPr/>
        </p:nvSpPr>
        <p:spPr>
          <a:xfrm>
            <a:off x="4800600" y="3157537"/>
            <a:ext cx="20417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dial tone</a:t>
            </a:r>
          </a:p>
        </p:txBody>
      </p:sp>
      <p:sp>
        <p:nvSpPr>
          <p:cNvPr id="698" name="Shape 698"/>
          <p:cNvSpPr/>
          <p:nvPr/>
        </p:nvSpPr>
        <p:spPr>
          <a:xfrm>
            <a:off x="1219200" y="3748087"/>
            <a:ext cx="13496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occupé </a:t>
            </a:r>
          </a:p>
        </p:txBody>
      </p:sp>
      <p:sp>
        <p:nvSpPr>
          <p:cNvPr id="699" name="Shape 699"/>
          <p:cNvSpPr/>
          <p:nvPr/>
        </p:nvSpPr>
        <p:spPr>
          <a:xfrm>
            <a:off x="4800600" y="3748087"/>
            <a:ext cx="8552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busy</a:t>
            </a:r>
          </a:p>
        </p:txBody>
      </p:sp>
      <p:sp>
        <p:nvSpPr>
          <p:cNvPr id="700" name="Shape 700"/>
          <p:cNvSpPr/>
          <p:nvPr/>
        </p:nvSpPr>
        <p:spPr>
          <a:xfrm>
            <a:off x="685800" y="1462087"/>
            <a:ext cx="3962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Making a telephone call </a:t>
            </a:r>
          </a:p>
        </p:txBody>
      </p:sp>
      <p:sp>
        <p:nvSpPr>
          <p:cNvPr id="701" name="Shape 701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8" grpId="5"/>
      <p:bldP build="whole" bldLvl="1" animBg="1" rev="0" advAuto="0" spid="694" grpId="1"/>
      <p:bldP build="whole" bldLvl="1" animBg="1" rev="0" advAuto="0" spid="696" grpId="3"/>
      <p:bldP build="whole" bldLvl="1" animBg="1" rev="0" advAuto="0" spid="697" grpId="4"/>
      <p:bldP build="whole" bldLvl="1" animBg="1" rev="0" advAuto="0" spid="699" grpId="6"/>
      <p:bldP build="whole" bldLvl="1" animBg="1" rev="0" advAuto="0" spid="695" grpId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/>
        </p:nvSpPr>
        <p:spPr>
          <a:xfrm>
            <a:off x="685800" y="1462087"/>
            <a:ext cx="5943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Other useful words and expressions</a:t>
            </a:r>
          </a:p>
        </p:txBody>
      </p:sp>
      <p:sp>
        <p:nvSpPr>
          <p:cNvPr id="704" name="Shape 704"/>
          <p:cNvSpPr/>
          <p:nvPr/>
        </p:nvSpPr>
        <p:spPr>
          <a:xfrm>
            <a:off x="1219200" y="2276475"/>
            <a:ext cx="1066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Allô? </a:t>
            </a:r>
          </a:p>
        </p:txBody>
      </p:sp>
      <p:sp>
        <p:nvSpPr>
          <p:cNvPr id="705" name="Shape 705"/>
          <p:cNvSpPr/>
          <p:nvPr/>
        </p:nvSpPr>
        <p:spPr>
          <a:xfrm>
            <a:off x="5715000" y="2276475"/>
            <a:ext cx="12954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Hello?</a:t>
            </a:r>
          </a:p>
        </p:txBody>
      </p:sp>
      <p:sp>
        <p:nvSpPr>
          <p:cNvPr id="706" name="Shape 706"/>
          <p:cNvSpPr/>
          <p:nvPr/>
        </p:nvSpPr>
        <p:spPr>
          <a:xfrm>
            <a:off x="1219200" y="2881312"/>
            <a:ext cx="385999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C’est de la part de qui? </a:t>
            </a:r>
          </a:p>
        </p:txBody>
      </p:sp>
      <p:sp>
        <p:nvSpPr>
          <p:cNvPr id="707" name="Shape 707"/>
          <p:cNvSpPr/>
          <p:nvPr/>
        </p:nvSpPr>
        <p:spPr>
          <a:xfrm>
            <a:off x="5715000" y="2881312"/>
            <a:ext cx="239036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i="1" sz="2800"/>
            </a:pPr>
            <a:r>
              <a:t>Who</a:t>
            </a:r>
            <a:r>
              <a:t>’</a:t>
            </a:r>
            <a:r>
              <a:t>s calling?</a:t>
            </a:r>
          </a:p>
        </p:txBody>
      </p:sp>
      <p:sp>
        <p:nvSpPr>
          <p:cNvPr id="708" name="Shape 708"/>
          <p:cNvSpPr/>
          <p:nvPr/>
        </p:nvSpPr>
        <p:spPr>
          <a:xfrm>
            <a:off x="1219200" y="3471862"/>
            <a:ext cx="25749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Ne quittez pas. </a:t>
            </a:r>
          </a:p>
        </p:txBody>
      </p:sp>
      <p:sp>
        <p:nvSpPr>
          <p:cNvPr id="709" name="Shape 709"/>
          <p:cNvSpPr/>
          <p:nvPr/>
        </p:nvSpPr>
        <p:spPr>
          <a:xfrm>
            <a:off x="5715000" y="3471862"/>
            <a:ext cx="14286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Hold on.</a:t>
            </a:r>
          </a:p>
        </p:txBody>
      </p:sp>
      <p:sp>
        <p:nvSpPr>
          <p:cNvPr id="710" name="Shape 710"/>
          <p:cNvSpPr/>
          <p:nvPr/>
        </p:nvSpPr>
        <p:spPr>
          <a:xfrm>
            <a:off x="1219200" y="4052887"/>
            <a:ext cx="326668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Ce n’est pas grave. </a:t>
            </a:r>
          </a:p>
        </p:txBody>
      </p:sp>
      <p:sp>
        <p:nvSpPr>
          <p:cNvPr id="711" name="Shape 711"/>
          <p:cNvSpPr/>
          <p:nvPr/>
        </p:nvSpPr>
        <p:spPr>
          <a:xfrm>
            <a:off x="5715000" y="4052887"/>
            <a:ext cx="24891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i="1" sz="2800"/>
            </a:pPr>
            <a:r>
              <a:t>It</a:t>
            </a:r>
            <a:r>
              <a:t>’</a:t>
            </a:r>
            <a:r>
              <a:t>s not serious.</a:t>
            </a:r>
          </a:p>
        </p:txBody>
      </p:sp>
      <p:sp>
        <p:nvSpPr>
          <p:cNvPr id="712" name="Shape 712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7" grpId="4"/>
      <p:bldP build="whole" bldLvl="1" animBg="1" rev="0" advAuto="0" spid="710" grpId="7"/>
      <p:bldP build="whole" bldLvl="1" animBg="1" rev="0" advAuto="0" spid="709" grpId="6"/>
      <p:bldP build="whole" bldLvl="1" animBg="1" rev="0" advAuto="0" spid="706" grpId="3"/>
      <p:bldP build="whole" bldLvl="1" animBg="1" rev="0" advAuto="0" spid="708" grpId="5"/>
      <p:bldP build="whole" bldLvl="1" animBg="1" rev="0" advAuto="0" spid="705" grpId="2"/>
      <p:bldP build="whole" bldLvl="1" animBg="1" rev="0" advAuto="0" spid="711" grpId="8"/>
      <p:bldP build="whole" bldLvl="1" animBg="1" rev="0" advAuto="0" spid="704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/>
        </p:nvSpPr>
        <p:spPr>
          <a:xfrm>
            <a:off x="1219200" y="2224087"/>
            <a:ext cx="16854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désolé(e) </a:t>
            </a:r>
          </a:p>
        </p:txBody>
      </p:sp>
      <p:sp>
        <p:nvSpPr>
          <p:cNvPr id="715" name="Shape 715"/>
          <p:cNvSpPr/>
          <p:nvPr/>
        </p:nvSpPr>
        <p:spPr>
          <a:xfrm>
            <a:off x="4876800" y="2224087"/>
            <a:ext cx="89434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sorry</a:t>
            </a:r>
          </a:p>
        </p:txBody>
      </p:sp>
      <p:sp>
        <p:nvSpPr>
          <p:cNvPr id="716" name="Shape 716"/>
          <p:cNvSpPr/>
          <p:nvPr/>
        </p:nvSpPr>
        <p:spPr>
          <a:xfrm>
            <a:off x="1219200" y="2795587"/>
            <a:ext cx="20408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se servir de </a:t>
            </a:r>
          </a:p>
        </p:txBody>
      </p:sp>
      <p:sp>
        <p:nvSpPr>
          <p:cNvPr id="717" name="Shape 717"/>
          <p:cNvSpPr/>
          <p:nvPr/>
        </p:nvSpPr>
        <p:spPr>
          <a:xfrm>
            <a:off x="4876800" y="2795587"/>
            <a:ext cx="360284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use, to make use of</a:t>
            </a:r>
          </a:p>
        </p:txBody>
      </p:sp>
      <p:sp>
        <p:nvSpPr>
          <p:cNvPr id="718" name="Shape 718"/>
          <p:cNvSpPr/>
          <p:nvPr/>
        </p:nvSpPr>
        <p:spPr>
          <a:xfrm>
            <a:off x="1219200" y="3367087"/>
            <a:ext cx="9936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aider </a:t>
            </a:r>
          </a:p>
        </p:txBody>
      </p:sp>
      <p:sp>
        <p:nvSpPr>
          <p:cNvPr id="719" name="Shape 719"/>
          <p:cNvSpPr/>
          <p:nvPr/>
        </p:nvSpPr>
        <p:spPr>
          <a:xfrm>
            <a:off x="4876800" y="3367087"/>
            <a:ext cx="11718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help</a:t>
            </a:r>
          </a:p>
        </p:txBody>
      </p:sp>
      <p:sp>
        <p:nvSpPr>
          <p:cNvPr id="720" name="Shape 720"/>
          <p:cNvSpPr/>
          <p:nvPr/>
        </p:nvSpPr>
        <p:spPr>
          <a:xfrm>
            <a:off x="685800" y="1462087"/>
            <a:ext cx="5943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Other useful words and expressions</a:t>
            </a:r>
          </a:p>
        </p:txBody>
      </p:sp>
      <p:sp>
        <p:nvSpPr>
          <p:cNvPr id="721" name="Shape 721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(French–English)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5"/>
      <p:bldP build="whole" bldLvl="1" animBg="1" rev="0" advAuto="0" spid="714" grpId="1"/>
      <p:bldP build="whole" bldLvl="1" animBg="1" rev="0" advAuto="0" spid="719" grpId="6"/>
      <p:bldP build="whole" bldLvl="1" animBg="1" rev="0" advAuto="0" spid="717" grpId="4"/>
      <p:bldP build="whole" bldLvl="1" animBg="1" rev="0" advAuto="0" spid="715" grpId="2"/>
      <p:bldP build="whole" bldLvl="1" animBg="1" rev="0" advAuto="0" spid="716" grpId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/>
          <p:nvPr/>
        </p:nvSpPr>
        <p:spPr>
          <a:xfrm>
            <a:off x="685800" y="1414462"/>
            <a:ext cx="3810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computer</a:t>
            </a:r>
          </a:p>
        </p:txBody>
      </p:sp>
      <p:sp>
        <p:nvSpPr>
          <p:cNvPr id="724" name="Shape 724"/>
          <p:cNvSpPr/>
          <p:nvPr/>
        </p:nvSpPr>
        <p:spPr>
          <a:xfrm>
            <a:off x="5562600" y="2028825"/>
            <a:ext cx="22985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ordinateur </a:t>
            </a:r>
          </a:p>
        </p:txBody>
      </p:sp>
      <p:sp>
        <p:nvSpPr>
          <p:cNvPr id="725" name="Shape 725"/>
          <p:cNvSpPr/>
          <p:nvPr/>
        </p:nvSpPr>
        <p:spPr>
          <a:xfrm>
            <a:off x="1219200" y="2028825"/>
            <a:ext cx="20383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computer</a:t>
            </a:r>
          </a:p>
        </p:txBody>
      </p:sp>
      <p:sp>
        <p:nvSpPr>
          <p:cNvPr id="726" name="Shape 726"/>
          <p:cNvSpPr/>
          <p:nvPr/>
        </p:nvSpPr>
        <p:spPr>
          <a:xfrm>
            <a:off x="5562600" y="2624137"/>
            <a:ext cx="172482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clavier </a:t>
            </a:r>
          </a:p>
        </p:txBody>
      </p:sp>
      <p:sp>
        <p:nvSpPr>
          <p:cNvPr id="727" name="Shape 727"/>
          <p:cNvSpPr/>
          <p:nvPr/>
        </p:nvSpPr>
        <p:spPr>
          <a:xfrm>
            <a:off x="1219200" y="2624137"/>
            <a:ext cx="18635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keyboard</a:t>
            </a:r>
          </a:p>
        </p:txBody>
      </p:sp>
      <p:sp>
        <p:nvSpPr>
          <p:cNvPr id="728" name="Shape 728"/>
          <p:cNvSpPr/>
          <p:nvPr/>
        </p:nvSpPr>
        <p:spPr>
          <a:xfrm>
            <a:off x="5562600" y="3205162"/>
            <a:ext cx="15867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écran </a:t>
            </a:r>
          </a:p>
        </p:txBody>
      </p:sp>
      <p:sp>
        <p:nvSpPr>
          <p:cNvPr id="729" name="Shape 729"/>
          <p:cNvSpPr/>
          <p:nvPr/>
        </p:nvSpPr>
        <p:spPr>
          <a:xfrm>
            <a:off x="1219200" y="3205162"/>
            <a:ext cx="14680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screen</a:t>
            </a:r>
          </a:p>
        </p:txBody>
      </p:sp>
      <p:sp>
        <p:nvSpPr>
          <p:cNvPr id="730" name="Shape 730"/>
          <p:cNvSpPr/>
          <p:nvPr/>
        </p:nvSpPr>
        <p:spPr>
          <a:xfrm>
            <a:off x="5562600" y="3786187"/>
            <a:ext cx="23382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disquette </a:t>
            </a:r>
          </a:p>
        </p:txBody>
      </p:sp>
      <p:sp>
        <p:nvSpPr>
          <p:cNvPr id="731" name="Shape 731"/>
          <p:cNvSpPr/>
          <p:nvPr/>
        </p:nvSpPr>
        <p:spPr>
          <a:xfrm>
            <a:off x="1219200" y="3786187"/>
            <a:ext cx="16262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diskette</a:t>
            </a:r>
          </a:p>
        </p:txBody>
      </p:sp>
      <p:sp>
        <p:nvSpPr>
          <p:cNvPr id="732" name="Shape 732"/>
          <p:cNvSpPr/>
          <p:nvPr/>
        </p:nvSpPr>
        <p:spPr>
          <a:xfrm>
            <a:off x="5562600" y="4367212"/>
            <a:ext cx="17645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lecteur </a:t>
            </a:r>
          </a:p>
        </p:txBody>
      </p:sp>
      <p:sp>
        <p:nvSpPr>
          <p:cNvPr id="733" name="Shape 733"/>
          <p:cNvSpPr/>
          <p:nvPr/>
        </p:nvSpPr>
        <p:spPr>
          <a:xfrm>
            <a:off x="1219199" y="4367212"/>
            <a:ext cx="249576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diskette drive</a:t>
            </a:r>
          </a:p>
        </p:txBody>
      </p:sp>
      <p:sp>
        <p:nvSpPr>
          <p:cNvPr id="734" name="Shape 734"/>
          <p:cNvSpPr/>
          <p:nvPr/>
        </p:nvSpPr>
        <p:spPr>
          <a:xfrm>
            <a:off x="5562600" y="4948237"/>
            <a:ext cx="18435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souris </a:t>
            </a:r>
          </a:p>
        </p:txBody>
      </p:sp>
      <p:sp>
        <p:nvSpPr>
          <p:cNvPr id="735" name="Shape 735"/>
          <p:cNvSpPr/>
          <p:nvPr/>
        </p:nvSpPr>
        <p:spPr>
          <a:xfrm>
            <a:off x="1219200" y="4948237"/>
            <a:ext cx="14680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mouse</a:t>
            </a:r>
          </a:p>
        </p:txBody>
      </p:sp>
      <p:sp>
        <p:nvSpPr>
          <p:cNvPr id="736" name="Shape 736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0" presetID="1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0" presetID="1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0" presetID="1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0" presetID="1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0" grpId="8"/>
      <p:bldP build="whole" bldLvl="1" animBg="1" rev="0" advAuto="0" spid="726" grpId="4"/>
      <p:bldP build="whole" bldLvl="1" animBg="1" rev="0" advAuto="0" spid="727" grpId="3"/>
      <p:bldP build="whole" bldLvl="1" animBg="1" rev="0" advAuto="0" spid="731" grpId="7"/>
      <p:bldP build="whole" bldLvl="1" animBg="1" rev="0" advAuto="0" spid="729" grpId="5"/>
      <p:bldP build="whole" bldLvl="1" animBg="1" rev="0" advAuto="0" spid="724" grpId="2"/>
      <p:bldP build="whole" bldLvl="1" animBg="1" rev="0" advAuto="0" spid="735" grpId="11"/>
      <p:bldP build="whole" bldLvl="1" animBg="1" rev="0" advAuto="0" spid="725" grpId="1"/>
      <p:bldP build="whole" bldLvl="1" animBg="1" rev="0" advAuto="0" spid="728" grpId="6"/>
      <p:bldP build="whole" bldLvl="1" animBg="1" rev="0" advAuto="0" spid="734" grpId="12"/>
      <p:bldP build="whole" bldLvl="1" animBg="1" rev="0" advAuto="0" spid="733" grpId="9"/>
      <p:bldP build="whole" bldLvl="1" animBg="1" rev="0" advAuto="0" spid="732" grpId="1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/>
        </p:nvSpPr>
        <p:spPr>
          <a:xfrm>
            <a:off x="5029200" y="2114550"/>
            <a:ext cx="265376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imprimante </a:t>
            </a:r>
          </a:p>
        </p:txBody>
      </p:sp>
      <p:sp>
        <p:nvSpPr>
          <p:cNvPr id="739" name="Shape 739"/>
          <p:cNvSpPr/>
          <p:nvPr/>
        </p:nvSpPr>
        <p:spPr>
          <a:xfrm>
            <a:off x="1295400" y="2114550"/>
            <a:ext cx="15811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printer</a:t>
            </a:r>
          </a:p>
        </p:txBody>
      </p:sp>
      <p:sp>
        <p:nvSpPr>
          <p:cNvPr id="740" name="Shape 740"/>
          <p:cNvSpPr/>
          <p:nvPr/>
        </p:nvSpPr>
        <p:spPr>
          <a:xfrm>
            <a:off x="5029199" y="2709862"/>
            <a:ext cx="21589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CD-ROM </a:t>
            </a:r>
          </a:p>
        </p:txBody>
      </p:sp>
      <p:sp>
        <p:nvSpPr>
          <p:cNvPr id="741" name="Shape 741"/>
          <p:cNvSpPr/>
          <p:nvPr/>
        </p:nvSpPr>
        <p:spPr>
          <a:xfrm>
            <a:off x="1295400" y="2709862"/>
            <a:ext cx="18623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CD-ROM</a:t>
            </a:r>
          </a:p>
        </p:txBody>
      </p:sp>
      <p:sp>
        <p:nvSpPr>
          <p:cNvPr id="742" name="Shape 742"/>
          <p:cNvSpPr/>
          <p:nvPr/>
        </p:nvSpPr>
        <p:spPr>
          <a:xfrm>
            <a:off x="5029200" y="3290887"/>
            <a:ext cx="178438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logiciel </a:t>
            </a:r>
          </a:p>
        </p:txBody>
      </p:sp>
      <p:sp>
        <p:nvSpPr>
          <p:cNvPr id="743" name="Shape 743"/>
          <p:cNvSpPr/>
          <p:nvPr/>
        </p:nvSpPr>
        <p:spPr>
          <a:xfrm>
            <a:off x="1295400" y="3290887"/>
            <a:ext cx="144805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software</a:t>
            </a:r>
          </a:p>
        </p:txBody>
      </p:sp>
      <p:sp>
        <p:nvSpPr>
          <p:cNvPr id="744" name="Shape 744"/>
          <p:cNvSpPr/>
          <p:nvPr/>
        </p:nvSpPr>
        <p:spPr>
          <a:xfrm>
            <a:off x="685800" y="1414462"/>
            <a:ext cx="3810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computer</a:t>
            </a:r>
          </a:p>
        </p:txBody>
      </p:sp>
      <p:sp>
        <p:nvSpPr>
          <p:cNvPr id="745" name="Shape 745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3" grpId="5"/>
      <p:bldP build="whole" bldLvl="1" animBg="1" rev="0" advAuto="0" spid="742" grpId="6"/>
      <p:bldP build="whole" bldLvl="1" animBg="1" rev="0" advAuto="0" spid="741" grpId="3"/>
      <p:bldP build="whole" bldLvl="1" animBg="1" rev="0" advAuto="0" spid="738" grpId="2"/>
      <p:bldP build="whole" bldLvl="1" animBg="1" rev="0" advAuto="0" spid="739" grpId="1"/>
      <p:bldP build="whole" bldLvl="1" animBg="1" rev="0" advAuto="0" spid="740" grpId="4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/>
        </p:nvSpPr>
        <p:spPr>
          <a:xfrm>
            <a:off x="685800" y="1414462"/>
            <a:ext cx="3124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Using a computer </a:t>
            </a:r>
          </a:p>
        </p:txBody>
      </p:sp>
      <p:sp>
        <p:nvSpPr>
          <p:cNvPr id="748" name="Shape 748"/>
          <p:cNvSpPr/>
          <p:nvPr/>
        </p:nvSpPr>
        <p:spPr>
          <a:xfrm>
            <a:off x="5080000" y="2047875"/>
            <a:ext cx="136888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allumer </a:t>
            </a:r>
          </a:p>
        </p:txBody>
      </p:sp>
      <p:sp>
        <p:nvSpPr>
          <p:cNvPr id="749" name="Shape 749"/>
          <p:cNvSpPr/>
          <p:nvPr/>
        </p:nvSpPr>
        <p:spPr>
          <a:xfrm>
            <a:off x="1219200" y="2047875"/>
            <a:ext cx="20383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turn on</a:t>
            </a:r>
          </a:p>
        </p:txBody>
      </p:sp>
      <p:sp>
        <p:nvSpPr>
          <p:cNvPr id="750" name="Shape 750"/>
          <p:cNvSpPr/>
          <p:nvPr/>
        </p:nvSpPr>
        <p:spPr>
          <a:xfrm>
            <a:off x="5080000" y="2643187"/>
            <a:ext cx="34448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mettre une disquette </a:t>
            </a:r>
          </a:p>
        </p:txBody>
      </p:sp>
      <p:sp>
        <p:nvSpPr>
          <p:cNvPr id="751" name="Shape 751"/>
          <p:cNvSpPr/>
          <p:nvPr/>
        </p:nvSpPr>
        <p:spPr>
          <a:xfrm>
            <a:off x="1219200" y="2643187"/>
            <a:ext cx="23971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put in a disk</a:t>
            </a:r>
          </a:p>
        </p:txBody>
      </p:sp>
      <p:sp>
        <p:nvSpPr>
          <p:cNvPr id="752" name="Shape 752"/>
          <p:cNvSpPr/>
          <p:nvPr/>
        </p:nvSpPr>
        <p:spPr>
          <a:xfrm>
            <a:off x="5079999" y="3224212"/>
            <a:ext cx="101345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taper </a:t>
            </a:r>
          </a:p>
        </p:txBody>
      </p:sp>
      <p:sp>
        <p:nvSpPr>
          <p:cNvPr id="753" name="Shape 753"/>
          <p:cNvSpPr/>
          <p:nvPr/>
        </p:nvSpPr>
        <p:spPr>
          <a:xfrm>
            <a:off x="1219200" y="3224212"/>
            <a:ext cx="11716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type</a:t>
            </a:r>
          </a:p>
        </p:txBody>
      </p:sp>
      <p:sp>
        <p:nvSpPr>
          <p:cNvPr id="754" name="Shape 754"/>
          <p:cNvSpPr/>
          <p:nvPr/>
        </p:nvSpPr>
        <p:spPr>
          <a:xfrm>
            <a:off x="5080000" y="3805237"/>
            <a:ext cx="115166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cliquer</a:t>
            </a:r>
          </a:p>
        </p:txBody>
      </p:sp>
      <p:sp>
        <p:nvSpPr>
          <p:cNvPr id="755" name="Shape 755"/>
          <p:cNvSpPr/>
          <p:nvPr/>
        </p:nvSpPr>
        <p:spPr>
          <a:xfrm>
            <a:off x="1219200" y="3805237"/>
            <a:ext cx="119090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click</a:t>
            </a:r>
          </a:p>
        </p:txBody>
      </p:sp>
      <p:sp>
        <p:nvSpPr>
          <p:cNvPr id="756" name="Shape 756"/>
          <p:cNvSpPr/>
          <p:nvPr/>
        </p:nvSpPr>
        <p:spPr>
          <a:xfrm>
            <a:off x="5080000" y="4386262"/>
            <a:ext cx="14680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envoyer </a:t>
            </a:r>
          </a:p>
        </p:txBody>
      </p:sp>
      <p:sp>
        <p:nvSpPr>
          <p:cNvPr id="757" name="Shape 757"/>
          <p:cNvSpPr/>
          <p:nvPr/>
        </p:nvSpPr>
        <p:spPr>
          <a:xfrm>
            <a:off x="1219200" y="4386262"/>
            <a:ext cx="12706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send</a:t>
            </a:r>
          </a:p>
        </p:txBody>
      </p:sp>
      <p:sp>
        <p:nvSpPr>
          <p:cNvPr id="758" name="Shape 758"/>
          <p:cNvSpPr/>
          <p:nvPr/>
        </p:nvSpPr>
        <p:spPr>
          <a:xfrm>
            <a:off x="5262562" y="4967287"/>
            <a:ext cx="30093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e-mail, un mail </a:t>
            </a:r>
          </a:p>
        </p:txBody>
      </p:sp>
      <p:sp>
        <p:nvSpPr>
          <p:cNvPr id="759" name="Shape 759"/>
          <p:cNvSpPr/>
          <p:nvPr/>
        </p:nvSpPr>
        <p:spPr>
          <a:xfrm>
            <a:off x="1401762" y="4967287"/>
            <a:ext cx="15666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an e-mail</a:t>
            </a:r>
          </a:p>
        </p:txBody>
      </p:sp>
      <p:sp>
        <p:nvSpPr>
          <p:cNvPr id="760" name="Shape 760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1" grpId="3"/>
      <p:bldP build="whole" bldLvl="1" animBg="1" rev="0" advAuto="0" spid="755" grpId="7"/>
      <p:bldP build="whole" bldLvl="1" animBg="1" rev="0" advAuto="0" spid="752" grpId="6"/>
      <p:bldP build="whole" bldLvl="1" animBg="1" rev="0" advAuto="0" spid="749" grpId="1"/>
      <p:bldP build="whole" bldLvl="1" animBg="1" rev="0" advAuto="0" spid="757" grpId="9"/>
      <p:bldP build="whole" bldLvl="1" animBg="1" rev="0" advAuto="0" spid="748" grpId="2"/>
      <p:bldP build="whole" bldLvl="1" animBg="1" rev="0" advAuto="0" spid="750" grpId="4"/>
      <p:bldP build="whole" bldLvl="1" animBg="1" rev="0" advAuto="0" spid="759" grpId="11"/>
      <p:bldP build="whole" bldLvl="1" animBg="1" rev="0" advAuto="0" spid="753" grpId="5"/>
      <p:bldP build="whole" bldLvl="1" animBg="1" rev="0" advAuto="0" spid="756" grpId="10"/>
      <p:bldP build="whole" bldLvl="1" animBg="1" rev="0" advAuto="0" spid="754" grpId="8"/>
      <p:bldP build="whole" bldLvl="1" animBg="1" rev="0" advAuto="0" spid="758" grpId="1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 06.jpeg" descr="im 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2550" y="1066800"/>
            <a:ext cx="3898900" cy="29083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2809875" y="4038600"/>
            <a:ext cx="35528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Ensuite, elle va sur Internet. </a:t>
            </a:r>
          </a:p>
        </p:txBody>
      </p:sp>
      <p:pic>
        <p:nvPicPr>
          <p:cNvPr id="88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9850" y="414337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828800" y="5334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L</a:t>
            </a:r>
            <a:r>
              <a:t>’</a:t>
            </a:r>
            <a:r>
              <a:t>ordinateur</a:t>
            </a:r>
          </a:p>
        </p:txBody>
      </p:sp>
      <p:sp>
        <p:nvSpPr>
          <p:cNvPr id="90" name="Shape 90"/>
          <p:cNvSpPr/>
          <p:nvPr/>
        </p:nvSpPr>
        <p:spPr>
          <a:xfrm>
            <a:off x="2809875" y="4432300"/>
            <a:ext cx="37814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clique sur ses messages.</a:t>
            </a:r>
          </a:p>
        </p:txBody>
      </p:sp>
      <p:pic>
        <p:nvPicPr>
          <p:cNvPr id="91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9850" y="453707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2814637" y="4827587"/>
            <a:ext cx="43862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répond à quelques messages. </a:t>
            </a:r>
          </a:p>
        </p:txBody>
      </p:sp>
      <p:pic>
        <p:nvPicPr>
          <p:cNvPr id="93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4612" y="4932362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2814637" y="5227637"/>
            <a:ext cx="39290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Elle envoie quelques (e-)mails.</a:t>
            </a:r>
          </a:p>
        </p:txBody>
      </p:sp>
      <p:pic>
        <p:nvPicPr>
          <p:cNvPr id="95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4612" y="5332412"/>
            <a:ext cx="228601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5"/>
      <p:bldP build="whole" bldLvl="1" animBg="1" rev="0" advAuto="0" spid="92" grpId="6"/>
      <p:bldP build="whole" bldLvl="1" animBg="1" rev="0" advAuto="0" spid="95" grpId="7"/>
      <p:bldP build="whole" bldLvl="1" animBg="1" rev="0" advAuto="0" spid="94" grpId="8"/>
      <p:bldP build="whole" bldLvl="1" animBg="1" rev="0" advAuto="0" spid="87" grpId="2"/>
      <p:bldP build="whole" bldLvl="1" animBg="1" rev="0" advAuto="0" spid="91" grpId="3"/>
      <p:bldP build="whole" bldLvl="1" animBg="1" rev="0" advAuto="0" spid="90" grpId="4"/>
      <p:bldP build="whole" bldLvl="1" animBg="1" rev="0" advAuto="0" spid="88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5434012" y="2033587"/>
            <a:ext cx="1468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texte </a:t>
            </a:r>
          </a:p>
        </p:txBody>
      </p:sp>
      <p:sp>
        <p:nvSpPr>
          <p:cNvPr id="763" name="Shape 763"/>
          <p:cNvSpPr/>
          <p:nvPr/>
        </p:nvSpPr>
        <p:spPr>
          <a:xfrm>
            <a:off x="1243012" y="2033587"/>
            <a:ext cx="184359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message</a:t>
            </a:r>
          </a:p>
        </p:txBody>
      </p:sp>
      <p:sp>
        <p:nvSpPr>
          <p:cNvPr id="764" name="Shape 764"/>
          <p:cNvSpPr/>
          <p:nvPr/>
        </p:nvSpPr>
        <p:spPr>
          <a:xfrm>
            <a:off x="5434012" y="2614612"/>
            <a:ext cx="314827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des données </a:t>
            </a:r>
            <a:r>
              <a:rPr i="1"/>
              <a:t>(f. pl.)</a:t>
            </a:r>
          </a:p>
        </p:txBody>
      </p:sp>
      <p:sp>
        <p:nvSpPr>
          <p:cNvPr id="765" name="Shape 765"/>
          <p:cNvSpPr/>
          <p:nvPr/>
        </p:nvSpPr>
        <p:spPr>
          <a:xfrm>
            <a:off x="1243012" y="2614612"/>
            <a:ext cx="7962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data</a:t>
            </a:r>
          </a:p>
        </p:txBody>
      </p:sp>
      <p:sp>
        <p:nvSpPr>
          <p:cNvPr id="766" name="Shape 766"/>
          <p:cNvSpPr/>
          <p:nvPr/>
        </p:nvSpPr>
        <p:spPr>
          <a:xfrm>
            <a:off x="5257800" y="3195637"/>
            <a:ext cx="217974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sauvegarder </a:t>
            </a:r>
          </a:p>
        </p:txBody>
      </p:sp>
      <p:sp>
        <p:nvSpPr>
          <p:cNvPr id="767" name="Shape 767"/>
          <p:cNvSpPr/>
          <p:nvPr/>
        </p:nvSpPr>
        <p:spPr>
          <a:xfrm>
            <a:off x="1066800" y="3195637"/>
            <a:ext cx="12506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save</a:t>
            </a:r>
          </a:p>
        </p:txBody>
      </p:sp>
      <p:sp>
        <p:nvSpPr>
          <p:cNvPr id="768" name="Shape 768"/>
          <p:cNvSpPr/>
          <p:nvPr/>
        </p:nvSpPr>
        <p:spPr>
          <a:xfrm>
            <a:off x="5257800" y="3776662"/>
            <a:ext cx="113152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retirer </a:t>
            </a:r>
          </a:p>
        </p:txBody>
      </p:sp>
      <p:sp>
        <p:nvSpPr>
          <p:cNvPr id="769" name="Shape 769"/>
          <p:cNvSpPr/>
          <p:nvPr/>
        </p:nvSpPr>
        <p:spPr>
          <a:xfrm>
            <a:off x="1066800" y="3776662"/>
            <a:ext cx="354345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remove, to take out</a:t>
            </a:r>
          </a:p>
        </p:txBody>
      </p:sp>
      <p:sp>
        <p:nvSpPr>
          <p:cNvPr id="770" name="Shape 770"/>
          <p:cNvSpPr/>
          <p:nvPr/>
        </p:nvSpPr>
        <p:spPr>
          <a:xfrm>
            <a:off x="5257800" y="4357687"/>
            <a:ext cx="14879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éteindre </a:t>
            </a:r>
          </a:p>
        </p:txBody>
      </p:sp>
      <p:sp>
        <p:nvSpPr>
          <p:cNvPr id="771" name="Shape 771"/>
          <p:cNvSpPr/>
          <p:nvPr/>
        </p:nvSpPr>
        <p:spPr>
          <a:xfrm>
            <a:off x="1066800" y="4357687"/>
            <a:ext cx="16064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turn off</a:t>
            </a:r>
          </a:p>
        </p:txBody>
      </p:sp>
      <p:sp>
        <p:nvSpPr>
          <p:cNvPr id="772" name="Shape 772"/>
          <p:cNvSpPr/>
          <p:nvPr/>
        </p:nvSpPr>
        <p:spPr>
          <a:xfrm>
            <a:off x="685800" y="1414462"/>
            <a:ext cx="3124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Using a computer </a:t>
            </a:r>
          </a:p>
        </p:txBody>
      </p:sp>
      <p:sp>
        <p:nvSpPr>
          <p:cNvPr id="773" name="Shape 773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3" grpId="1"/>
      <p:bldP build="whole" bldLvl="1" animBg="1" rev="0" advAuto="0" spid="769" grpId="7"/>
      <p:bldP build="whole" bldLvl="1" animBg="1" rev="0" advAuto="0" spid="768" grpId="8"/>
      <p:bldP build="whole" bldLvl="1" animBg="1" rev="0" advAuto="0" spid="771" grpId="9"/>
      <p:bldP build="whole" bldLvl="1" animBg="1" rev="0" advAuto="0" spid="770" grpId="10"/>
      <p:bldP build="whole" bldLvl="1" animBg="1" rev="0" advAuto="0" spid="764" grpId="4"/>
      <p:bldP build="whole" bldLvl="1" animBg="1" rev="0" advAuto="0" spid="767" grpId="5"/>
      <p:bldP build="whole" bldLvl="1" animBg="1" rev="0" advAuto="0" spid="765" grpId="3"/>
      <p:bldP build="whole" bldLvl="1" animBg="1" rev="0" advAuto="0" spid="762" grpId="2"/>
      <p:bldP build="whole" bldLvl="1" animBg="1" rev="0" advAuto="0" spid="766" grpId="6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/>
        </p:nvSpPr>
        <p:spPr>
          <a:xfrm>
            <a:off x="685800" y="1414462"/>
            <a:ext cx="2514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Sending a fax </a:t>
            </a:r>
          </a:p>
        </p:txBody>
      </p:sp>
      <p:sp>
        <p:nvSpPr>
          <p:cNvPr id="776" name="Shape 776"/>
          <p:cNvSpPr/>
          <p:nvPr/>
        </p:nvSpPr>
        <p:spPr>
          <a:xfrm>
            <a:off x="4876799" y="2066925"/>
            <a:ext cx="23176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appuyer (sur) </a:t>
            </a:r>
          </a:p>
        </p:txBody>
      </p:sp>
      <p:sp>
        <p:nvSpPr>
          <p:cNvPr id="777" name="Shape 777"/>
          <p:cNvSpPr/>
          <p:nvPr/>
        </p:nvSpPr>
        <p:spPr>
          <a:xfrm>
            <a:off x="1066800" y="2066925"/>
            <a:ext cx="20383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press</a:t>
            </a:r>
          </a:p>
        </p:txBody>
      </p:sp>
      <p:sp>
        <p:nvSpPr>
          <p:cNvPr id="778" name="Shape 778"/>
          <p:cNvSpPr/>
          <p:nvPr/>
        </p:nvSpPr>
        <p:spPr>
          <a:xfrm>
            <a:off x="4876800" y="2662237"/>
            <a:ext cx="34443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envoyer, transmettre </a:t>
            </a:r>
          </a:p>
        </p:txBody>
      </p:sp>
      <p:sp>
        <p:nvSpPr>
          <p:cNvPr id="779" name="Shape 779"/>
          <p:cNvSpPr/>
          <p:nvPr/>
        </p:nvSpPr>
        <p:spPr>
          <a:xfrm>
            <a:off x="1066800" y="2662237"/>
            <a:ext cx="312813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send, to transmit</a:t>
            </a:r>
          </a:p>
        </p:txBody>
      </p:sp>
      <p:sp>
        <p:nvSpPr>
          <p:cNvPr id="780" name="Shape 780"/>
          <p:cNvSpPr/>
          <p:nvPr/>
        </p:nvSpPr>
        <p:spPr>
          <a:xfrm>
            <a:off x="4876800" y="3243262"/>
            <a:ext cx="35835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télécopieur, un fax </a:t>
            </a:r>
          </a:p>
        </p:txBody>
      </p:sp>
      <p:sp>
        <p:nvSpPr>
          <p:cNvPr id="781" name="Shape 781"/>
          <p:cNvSpPr/>
          <p:nvPr/>
        </p:nvSpPr>
        <p:spPr>
          <a:xfrm>
            <a:off x="1066800" y="3243262"/>
            <a:ext cx="231795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fax machine</a:t>
            </a:r>
          </a:p>
        </p:txBody>
      </p:sp>
      <p:sp>
        <p:nvSpPr>
          <p:cNvPr id="782" name="Shape 782"/>
          <p:cNvSpPr/>
          <p:nvPr/>
        </p:nvSpPr>
        <p:spPr>
          <a:xfrm>
            <a:off x="4876800" y="3824287"/>
            <a:ext cx="348477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télécopie, un fax </a:t>
            </a:r>
          </a:p>
        </p:txBody>
      </p:sp>
      <p:sp>
        <p:nvSpPr>
          <p:cNvPr id="783" name="Shape 783"/>
          <p:cNvSpPr/>
          <p:nvPr/>
        </p:nvSpPr>
        <p:spPr>
          <a:xfrm>
            <a:off x="1066800" y="3824287"/>
            <a:ext cx="87507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fax</a:t>
            </a:r>
          </a:p>
        </p:txBody>
      </p:sp>
      <p:sp>
        <p:nvSpPr>
          <p:cNvPr id="784" name="Shape 784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1" grpId="5"/>
      <p:bldP build="whole" bldLvl="1" animBg="1" rev="0" advAuto="0" spid="778" grpId="4"/>
      <p:bldP build="whole" bldLvl="1" animBg="1" rev="0" advAuto="0" spid="777" grpId="1"/>
      <p:bldP build="whole" bldLvl="1" animBg="1" rev="0" advAuto="0" spid="783" grpId="7"/>
      <p:bldP build="whole" bldLvl="1" animBg="1" rev="0" advAuto="0" spid="782" grpId="8"/>
      <p:bldP build="whole" bldLvl="1" animBg="1" rev="0" advAuto="0" spid="779" grpId="3"/>
      <p:bldP build="whole" bldLvl="1" animBg="1" rev="0" advAuto="0" spid="780" grpId="6"/>
      <p:bldP build="whole" bldLvl="1" animBg="1" rev="0" advAuto="0" spid="776" grpId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/>
        </p:nvSpPr>
        <p:spPr>
          <a:xfrm>
            <a:off x="4876800" y="1990725"/>
            <a:ext cx="225892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document </a:t>
            </a:r>
          </a:p>
        </p:txBody>
      </p:sp>
      <p:sp>
        <p:nvSpPr>
          <p:cNvPr id="787" name="Shape 787"/>
          <p:cNvSpPr/>
          <p:nvPr/>
        </p:nvSpPr>
        <p:spPr>
          <a:xfrm>
            <a:off x="5070475" y="2586037"/>
            <a:ext cx="29303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face écrite visible </a:t>
            </a:r>
          </a:p>
        </p:txBody>
      </p:sp>
      <p:sp>
        <p:nvSpPr>
          <p:cNvPr id="788" name="Shape 788"/>
          <p:cNvSpPr/>
          <p:nvPr/>
        </p:nvSpPr>
        <p:spPr>
          <a:xfrm>
            <a:off x="879475" y="2586037"/>
            <a:ext cx="322762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document face up</a:t>
            </a:r>
          </a:p>
        </p:txBody>
      </p:sp>
      <p:sp>
        <p:nvSpPr>
          <p:cNvPr id="789" name="Shape 789"/>
          <p:cNvSpPr/>
          <p:nvPr/>
        </p:nvSpPr>
        <p:spPr>
          <a:xfrm>
            <a:off x="5070475" y="3167062"/>
            <a:ext cx="36224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face écrite non visible </a:t>
            </a:r>
          </a:p>
        </p:txBody>
      </p:sp>
      <p:sp>
        <p:nvSpPr>
          <p:cNvPr id="790" name="Shape 790"/>
          <p:cNvSpPr/>
          <p:nvPr/>
        </p:nvSpPr>
        <p:spPr>
          <a:xfrm>
            <a:off x="879475" y="3167062"/>
            <a:ext cx="368219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document face down</a:t>
            </a:r>
          </a:p>
        </p:txBody>
      </p:sp>
      <p:sp>
        <p:nvSpPr>
          <p:cNvPr id="791" name="Shape 791"/>
          <p:cNvSpPr/>
          <p:nvPr/>
        </p:nvSpPr>
        <p:spPr>
          <a:xfrm>
            <a:off x="4876800" y="3748087"/>
            <a:ext cx="19627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touche </a:t>
            </a:r>
          </a:p>
        </p:txBody>
      </p:sp>
      <p:sp>
        <p:nvSpPr>
          <p:cNvPr id="792" name="Shape 792"/>
          <p:cNvSpPr/>
          <p:nvPr/>
        </p:nvSpPr>
        <p:spPr>
          <a:xfrm>
            <a:off x="685800" y="3748087"/>
            <a:ext cx="214033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button, key</a:t>
            </a:r>
          </a:p>
        </p:txBody>
      </p:sp>
      <p:sp>
        <p:nvSpPr>
          <p:cNvPr id="793" name="Shape 793"/>
          <p:cNvSpPr/>
          <p:nvPr/>
        </p:nvSpPr>
        <p:spPr>
          <a:xfrm>
            <a:off x="685800" y="1414462"/>
            <a:ext cx="2514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Sending a fax </a:t>
            </a:r>
          </a:p>
        </p:txBody>
      </p:sp>
      <p:sp>
        <p:nvSpPr>
          <p:cNvPr id="794" name="Shape 794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8" grpId="1"/>
      <p:bldP build="whole" bldLvl="1" animBg="1" rev="0" advAuto="0" spid="789" grpId="5"/>
      <p:bldP build="whole" bldLvl="1" animBg="1" rev="0" advAuto="0" spid="787" grpId="3"/>
      <p:bldP build="whole" bldLvl="1" animBg="1" rev="0" advAuto="0" spid="790" grpId="4"/>
      <p:bldP build="whole" bldLvl="1" animBg="1" rev="0" advAuto="0" spid="792" grpId="6"/>
      <p:bldP build="whole" bldLvl="1" animBg="1" rev="0" advAuto="0" spid="786" grpId="2"/>
      <p:bldP build="whole" bldLvl="1" animBg="1" rev="0" advAuto="0" spid="791" grpId="7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/>
        </p:nvSpPr>
        <p:spPr>
          <a:xfrm>
            <a:off x="685800" y="1404937"/>
            <a:ext cx="3886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telephone </a:t>
            </a:r>
          </a:p>
        </p:txBody>
      </p:sp>
      <p:sp>
        <p:nvSpPr>
          <p:cNvPr id="797" name="Shape 797"/>
          <p:cNvSpPr/>
          <p:nvPr/>
        </p:nvSpPr>
        <p:spPr>
          <a:xfrm>
            <a:off x="5410199" y="2097087"/>
            <a:ext cx="22594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téléphone </a:t>
            </a:r>
          </a:p>
        </p:txBody>
      </p:sp>
      <p:sp>
        <p:nvSpPr>
          <p:cNvPr id="798" name="Shape 798"/>
          <p:cNvSpPr/>
          <p:nvPr/>
        </p:nvSpPr>
        <p:spPr>
          <a:xfrm>
            <a:off x="990600" y="2097087"/>
            <a:ext cx="22098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telephone</a:t>
            </a:r>
          </a:p>
        </p:txBody>
      </p:sp>
      <p:sp>
        <p:nvSpPr>
          <p:cNvPr id="799" name="Shape 799"/>
          <p:cNvSpPr/>
          <p:nvPr/>
        </p:nvSpPr>
        <p:spPr>
          <a:xfrm>
            <a:off x="5616575" y="2692400"/>
            <a:ext cx="174497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à touches </a:t>
            </a:r>
          </a:p>
        </p:txBody>
      </p:sp>
      <p:sp>
        <p:nvSpPr>
          <p:cNvPr id="800" name="Shape 800"/>
          <p:cNvSpPr/>
          <p:nvPr/>
        </p:nvSpPr>
        <p:spPr>
          <a:xfrm>
            <a:off x="1196975" y="2692400"/>
            <a:ext cx="316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touch-tone phone</a:t>
            </a:r>
          </a:p>
        </p:txBody>
      </p:sp>
      <p:sp>
        <p:nvSpPr>
          <p:cNvPr id="801" name="Shape 801"/>
          <p:cNvSpPr/>
          <p:nvPr/>
        </p:nvSpPr>
        <p:spPr>
          <a:xfrm>
            <a:off x="5616575" y="3273425"/>
            <a:ext cx="267425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public, publique </a:t>
            </a:r>
          </a:p>
        </p:txBody>
      </p:sp>
      <p:sp>
        <p:nvSpPr>
          <p:cNvPr id="802" name="Shape 802"/>
          <p:cNvSpPr/>
          <p:nvPr/>
        </p:nvSpPr>
        <p:spPr>
          <a:xfrm>
            <a:off x="1196975" y="3273425"/>
            <a:ext cx="24174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public phone</a:t>
            </a:r>
          </a:p>
        </p:txBody>
      </p:sp>
      <p:sp>
        <p:nvSpPr>
          <p:cNvPr id="803" name="Shape 803"/>
          <p:cNvSpPr/>
          <p:nvPr/>
        </p:nvSpPr>
        <p:spPr>
          <a:xfrm>
            <a:off x="5410200" y="3854450"/>
            <a:ext cx="2590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un répondeur  </a:t>
            </a:r>
          </a:p>
          <a:p>
            <a:pPr defTabSz="457200">
              <a:defRPr b="0" sz="2800"/>
            </a:pPr>
            <a:r>
              <a:t>   automatique </a:t>
            </a:r>
          </a:p>
        </p:txBody>
      </p:sp>
      <p:sp>
        <p:nvSpPr>
          <p:cNvPr id="804" name="Shape 804"/>
          <p:cNvSpPr/>
          <p:nvPr/>
        </p:nvSpPr>
        <p:spPr>
          <a:xfrm>
            <a:off x="990600" y="3854450"/>
            <a:ext cx="366222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an answering machine</a:t>
            </a:r>
          </a:p>
        </p:txBody>
      </p:sp>
      <p:sp>
        <p:nvSpPr>
          <p:cNvPr id="805" name="Shape 805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9" grpId="4"/>
      <p:bldP build="whole" bldLvl="1" animBg="1" rev="0" advAuto="0" spid="804" grpId="7"/>
      <p:bldP build="whole" bldLvl="1" animBg="1" rev="0" advAuto="0" spid="803" grpId="8"/>
      <p:bldP build="whole" bldLvl="1" animBg="1" rev="0" advAuto="0" spid="802" grpId="5"/>
      <p:bldP build="whole" bldLvl="1" animBg="1" rev="0" advAuto="0" spid="797" grpId="2"/>
      <p:bldP build="whole" bldLvl="1" animBg="1" rev="0" advAuto="0" spid="800" grpId="3"/>
      <p:bldP build="whole" bldLvl="1" animBg="1" rev="0" advAuto="0" spid="798" grpId="1"/>
      <p:bldP build="whole" bldLvl="1" animBg="1" rev="0" advAuto="0" spid="801" grpId="6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/>
          <p:nvPr/>
        </p:nvSpPr>
        <p:spPr>
          <a:xfrm>
            <a:off x="5630862" y="2147887"/>
            <a:ext cx="16859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fente </a:t>
            </a:r>
          </a:p>
        </p:txBody>
      </p:sp>
      <p:sp>
        <p:nvSpPr>
          <p:cNvPr id="808" name="Shape 808"/>
          <p:cNvSpPr/>
          <p:nvPr/>
        </p:nvSpPr>
        <p:spPr>
          <a:xfrm>
            <a:off x="990600" y="2147887"/>
            <a:ext cx="38100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money or card slot</a:t>
            </a:r>
          </a:p>
        </p:txBody>
      </p:sp>
      <p:sp>
        <p:nvSpPr>
          <p:cNvPr id="809" name="Shape 809"/>
          <p:cNvSpPr/>
          <p:nvPr/>
        </p:nvSpPr>
        <p:spPr>
          <a:xfrm>
            <a:off x="5630862" y="2743200"/>
            <a:ext cx="198232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portable </a:t>
            </a:r>
          </a:p>
        </p:txBody>
      </p:sp>
      <p:sp>
        <p:nvSpPr>
          <p:cNvPr id="810" name="Shape 810"/>
          <p:cNvSpPr/>
          <p:nvPr/>
        </p:nvSpPr>
        <p:spPr>
          <a:xfrm>
            <a:off x="990600" y="2743200"/>
            <a:ext cx="33528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i="1" sz="2800"/>
            </a:pPr>
            <a:r>
              <a:t>a portable phone, </a:t>
            </a:r>
          </a:p>
          <a:p>
            <a:pPr defTabSz="457200">
              <a:defRPr b="0" i="1" sz="2800"/>
            </a:pPr>
            <a:r>
              <a:t>   a laptop computer</a:t>
            </a:r>
          </a:p>
        </p:txBody>
      </p:sp>
      <p:sp>
        <p:nvSpPr>
          <p:cNvPr id="811" name="Shape 811"/>
          <p:cNvSpPr/>
          <p:nvPr/>
        </p:nvSpPr>
        <p:spPr>
          <a:xfrm>
            <a:off x="5630862" y="3778250"/>
            <a:ext cx="243724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une cabine</a:t>
            </a:r>
          </a:p>
          <a:p>
            <a:pPr defTabSz="457200">
              <a:defRPr b="0" sz="2800"/>
            </a:pPr>
            <a:r>
              <a:t>   téléphonique</a:t>
            </a:r>
          </a:p>
        </p:txBody>
      </p:sp>
      <p:sp>
        <p:nvSpPr>
          <p:cNvPr id="812" name="Shape 812"/>
          <p:cNvSpPr/>
          <p:nvPr/>
        </p:nvSpPr>
        <p:spPr>
          <a:xfrm>
            <a:off x="990600" y="3778250"/>
            <a:ext cx="295154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telephone booth</a:t>
            </a:r>
          </a:p>
        </p:txBody>
      </p:sp>
      <p:sp>
        <p:nvSpPr>
          <p:cNvPr id="813" name="Shape 813"/>
          <p:cNvSpPr/>
          <p:nvPr/>
        </p:nvSpPr>
        <p:spPr>
          <a:xfrm>
            <a:off x="685800" y="1404937"/>
            <a:ext cx="3886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Describing a telephone </a:t>
            </a:r>
          </a:p>
        </p:txBody>
      </p:sp>
      <p:sp>
        <p:nvSpPr>
          <p:cNvPr id="814" name="Shape 814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7" grpId="2"/>
      <p:bldP build="whole" bldLvl="1" animBg="1" rev="0" advAuto="0" spid="808" grpId="1"/>
      <p:bldP build="whole" bldLvl="1" animBg="1" rev="0" advAuto="0" spid="810" grpId="3"/>
      <p:bldP build="whole" bldLvl="1" animBg="1" rev="0" advAuto="0" spid="811" grpId="6"/>
      <p:bldP build="whole" bldLvl="1" animBg="1" rev="0" advAuto="0" spid="809" grpId="4"/>
      <p:bldP build="whole" bldLvl="1" animBg="1" rev="0" advAuto="0" spid="812" grpId="5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/>
        </p:nvSpPr>
        <p:spPr>
          <a:xfrm>
            <a:off x="685799" y="1414462"/>
            <a:ext cx="45720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Giving a telephone number </a:t>
            </a:r>
          </a:p>
        </p:txBody>
      </p:sp>
      <p:sp>
        <p:nvSpPr>
          <p:cNvPr id="817" name="Shape 817"/>
          <p:cNvSpPr/>
          <p:nvPr/>
        </p:nvSpPr>
        <p:spPr>
          <a:xfrm>
            <a:off x="5062537" y="2066925"/>
            <a:ext cx="208129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 annuaire </a:t>
            </a:r>
          </a:p>
        </p:txBody>
      </p:sp>
      <p:sp>
        <p:nvSpPr>
          <p:cNvPr id="818" name="Shape 818"/>
          <p:cNvSpPr/>
          <p:nvPr/>
        </p:nvSpPr>
        <p:spPr>
          <a:xfrm>
            <a:off x="990600" y="2066925"/>
            <a:ext cx="29527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telephone book</a:t>
            </a:r>
          </a:p>
        </p:txBody>
      </p:sp>
      <p:sp>
        <p:nvSpPr>
          <p:cNvPr id="819" name="Shape 819"/>
          <p:cNvSpPr/>
          <p:nvPr/>
        </p:nvSpPr>
        <p:spPr>
          <a:xfrm>
            <a:off x="5062537" y="2662237"/>
            <a:ext cx="17842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le numéro </a:t>
            </a:r>
          </a:p>
        </p:txBody>
      </p:sp>
      <p:sp>
        <p:nvSpPr>
          <p:cNvPr id="820" name="Shape 820"/>
          <p:cNvSpPr/>
          <p:nvPr/>
        </p:nvSpPr>
        <p:spPr>
          <a:xfrm>
            <a:off x="990599" y="2662237"/>
            <a:ext cx="299061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phone number</a:t>
            </a:r>
          </a:p>
        </p:txBody>
      </p:sp>
      <p:sp>
        <p:nvSpPr>
          <p:cNvPr id="821" name="Shape 821"/>
          <p:cNvSpPr/>
          <p:nvPr/>
        </p:nvSpPr>
        <p:spPr>
          <a:xfrm>
            <a:off x="5062537" y="3243262"/>
            <a:ext cx="36415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l’indicatif du pays </a:t>
            </a:r>
            <a:r>
              <a:rPr i="1"/>
              <a:t>(m.)</a:t>
            </a:r>
            <a:r>
              <a:t> </a:t>
            </a:r>
          </a:p>
        </p:txBody>
      </p:sp>
      <p:sp>
        <p:nvSpPr>
          <p:cNvPr id="822" name="Shape 822"/>
          <p:cNvSpPr/>
          <p:nvPr/>
        </p:nvSpPr>
        <p:spPr>
          <a:xfrm>
            <a:off x="990600" y="3243262"/>
            <a:ext cx="273328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country code</a:t>
            </a:r>
          </a:p>
        </p:txBody>
      </p:sp>
      <p:sp>
        <p:nvSpPr>
          <p:cNvPr id="823" name="Shape 823"/>
          <p:cNvSpPr/>
          <p:nvPr/>
        </p:nvSpPr>
        <p:spPr>
          <a:xfrm>
            <a:off x="5062537" y="3824287"/>
            <a:ext cx="293071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l’indicatif régional </a:t>
            </a:r>
          </a:p>
        </p:txBody>
      </p:sp>
      <p:sp>
        <p:nvSpPr>
          <p:cNvPr id="824" name="Shape 824"/>
          <p:cNvSpPr/>
          <p:nvPr/>
        </p:nvSpPr>
        <p:spPr>
          <a:xfrm>
            <a:off x="990600" y="3824287"/>
            <a:ext cx="227889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area code</a:t>
            </a:r>
          </a:p>
        </p:txBody>
      </p:sp>
      <p:sp>
        <p:nvSpPr>
          <p:cNvPr id="825" name="Shape 825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9" grpId="4"/>
      <p:bldP build="whole" bldLvl="1" animBg="1" rev="0" advAuto="0" spid="820" grpId="3"/>
      <p:bldP build="whole" bldLvl="1" animBg="1" rev="0" advAuto="0" spid="822" grpId="5"/>
      <p:bldP build="whole" bldLvl="1" animBg="1" rev="0" advAuto="0" spid="817" grpId="2"/>
      <p:bldP build="whole" bldLvl="1" animBg="1" rev="0" advAuto="0" spid="824" grpId="7"/>
      <p:bldP build="whole" bldLvl="1" animBg="1" rev="0" advAuto="0" spid="821" grpId="6"/>
      <p:bldP build="whole" bldLvl="1" animBg="1" rev="0" advAuto="0" spid="818" grpId="1"/>
      <p:bldP build="whole" bldLvl="1" animBg="1" rev="0" advAuto="0" spid="823" grpId="8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/>
        </p:nvSpPr>
        <p:spPr>
          <a:xfrm>
            <a:off x="5062537" y="2124075"/>
            <a:ext cx="247631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le bon numéro </a:t>
            </a:r>
          </a:p>
        </p:txBody>
      </p:sp>
      <p:sp>
        <p:nvSpPr>
          <p:cNvPr id="828" name="Shape 828"/>
          <p:cNvSpPr/>
          <p:nvPr/>
        </p:nvSpPr>
        <p:spPr>
          <a:xfrm>
            <a:off x="990600" y="2124075"/>
            <a:ext cx="269352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right number</a:t>
            </a:r>
          </a:p>
        </p:txBody>
      </p:sp>
      <p:sp>
        <p:nvSpPr>
          <p:cNvPr id="829" name="Shape 829"/>
          <p:cNvSpPr/>
          <p:nvPr/>
        </p:nvSpPr>
        <p:spPr>
          <a:xfrm>
            <a:off x="5062537" y="2705100"/>
            <a:ext cx="320713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le mauvais numéro </a:t>
            </a:r>
          </a:p>
        </p:txBody>
      </p:sp>
      <p:sp>
        <p:nvSpPr>
          <p:cNvPr id="830" name="Shape 830"/>
          <p:cNvSpPr/>
          <p:nvPr/>
        </p:nvSpPr>
        <p:spPr>
          <a:xfrm>
            <a:off x="990600" y="2705100"/>
            <a:ext cx="297029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wrong number</a:t>
            </a:r>
          </a:p>
        </p:txBody>
      </p:sp>
      <p:sp>
        <p:nvSpPr>
          <p:cNvPr id="831" name="Shape 831"/>
          <p:cNvSpPr/>
          <p:nvPr/>
        </p:nvSpPr>
        <p:spPr>
          <a:xfrm>
            <a:off x="5062537" y="3290887"/>
            <a:ext cx="184359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erreur </a:t>
            </a:r>
          </a:p>
        </p:txBody>
      </p:sp>
      <p:sp>
        <p:nvSpPr>
          <p:cNvPr id="832" name="Shape 832"/>
          <p:cNvSpPr/>
          <p:nvPr/>
        </p:nvSpPr>
        <p:spPr>
          <a:xfrm>
            <a:off x="990600" y="3290887"/>
            <a:ext cx="162585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mistake</a:t>
            </a:r>
          </a:p>
        </p:txBody>
      </p:sp>
      <p:sp>
        <p:nvSpPr>
          <p:cNvPr id="833" name="Shape 833"/>
          <p:cNvSpPr/>
          <p:nvPr/>
        </p:nvSpPr>
        <p:spPr>
          <a:xfrm>
            <a:off x="685799" y="1414462"/>
            <a:ext cx="45720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Giving a telephone number </a:t>
            </a:r>
          </a:p>
        </p:txBody>
      </p:sp>
      <p:sp>
        <p:nvSpPr>
          <p:cNvPr id="834" name="Shape 834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1" grpId="6"/>
      <p:bldP build="whole" bldLvl="1" animBg="1" rev="0" advAuto="0" spid="830" grpId="3"/>
      <p:bldP build="whole" bldLvl="1" animBg="1" rev="0" advAuto="0" spid="827" grpId="2"/>
      <p:bldP build="whole" bldLvl="1" animBg="1" rev="0" advAuto="0" spid="832" grpId="5"/>
      <p:bldP build="whole" bldLvl="1" animBg="1" rev="0" advAuto="0" spid="829" grpId="4"/>
      <p:bldP build="whole" bldLvl="1" animBg="1" rev="0" advAuto="0" spid="828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/>
          <p:nvPr/>
        </p:nvSpPr>
        <p:spPr>
          <a:xfrm>
            <a:off x="685800" y="1414462"/>
            <a:ext cx="3962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Making a telephone call </a:t>
            </a:r>
          </a:p>
        </p:txBody>
      </p:sp>
      <p:sp>
        <p:nvSpPr>
          <p:cNvPr id="837" name="Shape 837"/>
          <p:cNvSpPr/>
          <p:nvPr/>
        </p:nvSpPr>
        <p:spPr>
          <a:xfrm>
            <a:off x="4953000" y="2062162"/>
            <a:ext cx="21800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téléphoner à </a:t>
            </a:r>
          </a:p>
        </p:txBody>
      </p:sp>
      <p:sp>
        <p:nvSpPr>
          <p:cNvPr id="838" name="Shape 838"/>
          <p:cNvSpPr/>
          <p:nvPr/>
        </p:nvSpPr>
        <p:spPr>
          <a:xfrm>
            <a:off x="838200" y="2062162"/>
            <a:ext cx="295275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call someone</a:t>
            </a:r>
          </a:p>
        </p:txBody>
      </p:sp>
      <p:sp>
        <p:nvSpPr>
          <p:cNvPr id="839" name="Shape 839"/>
          <p:cNvSpPr/>
          <p:nvPr/>
        </p:nvSpPr>
        <p:spPr>
          <a:xfrm>
            <a:off x="4953000" y="2657475"/>
            <a:ext cx="263483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faire un appel</a:t>
            </a:r>
          </a:p>
          <a:p>
            <a:pPr defTabSz="457200">
              <a:defRPr b="0" sz="2800"/>
            </a:pPr>
            <a:r>
              <a:t>    téléphonique </a:t>
            </a:r>
          </a:p>
        </p:txBody>
      </p:sp>
      <p:sp>
        <p:nvSpPr>
          <p:cNvPr id="840" name="Shape 840"/>
          <p:cNvSpPr/>
          <p:nvPr/>
        </p:nvSpPr>
        <p:spPr>
          <a:xfrm>
            <a:off x="838200" y="2657475"/>
            <a:ext cx="320817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call on the phone</a:t>
            </a:r>
          </a:p>
        </p:txBody>
      </p:sp>
      <p:sp>
        <p:nvSpPr>
          <p:cNvPr id="841" name="Shape 841"/>
          <p:cNvSpPr/>
          <p:nvPr/>
        </p:nvSpPr>
        <p:spPr>
          <a:xfrm>
            <a:off x="4953000" y="3652837"/>
            <a:ext cx="2674427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2800"/>
            </a:pPr>
            <a:r>
              <a:t>donner un coup</a:t>
            </a:r>
          </a:p>
          <a:p>
            <a:pPr defTabSz="457200">
              <a:defRPr b="0" sz="2800"/>
            </a:pPr>
            <a:r>
              <a:t>    de fil </a:t>
            </a:r>
          </a:p>
        </p:txBody>
      </p:sp>
      <p:sp>
        <p:nvSpPr>
          <p:cNvPr id="842" name="Shape 842"/>
          <p:cNvSpPr/>
          <p:nvPr/>
        </p:nvSpPr>
        <p:spPr>
          <a:xfrm>
            <a:off x="838200" y="3652837"/>
            <a:ext cx="300936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give a ring (call)</a:t>
            </a:r>
          </a:p>
        </p:txBody>
      </p:sp>
      <p:sp>
        <p:nvSpPr>
          <p:cNvPr id="843" name="Shape 843"/>
          <p:cNvSpPr/>
          <p:nvPr/>
        </p:nvSpPr>
        <p:spPr>
          <a:xfrm>
            <a:off x="4953000" y="4662487"/>
            <a:ext cx="17842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décrocher </a:t>
            </a:r>
          </a:p>
        </p:txBody>
      </p:sp>
      <p:sp>
        <p:nvSpPr>
          <p:cNvPr id="844" name="Shape 844"/>
          <p:cNvSpPr/>
          <p:nvPr/>
        </p:nvSpPr>
        <p:spPr>
          <a:xfrm>
            <a:off x="838200" y="4662487"/>
            <a:ext cx="358287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pick up the receiver</a:t>
            </a:r>
          </a:p>
        </p:txBody>
      </p:sp>
      <p:sp>
        <p:nvSpPr>
          <p:cNvPr id="845" name="Shape 845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7" grpId="2"/>
      <p:bldP build="whole" bldLvl="1" animBg="1" rev="0" advAuto="0" spid="839" grpId="4"/>
      <p:bldP build="whole" bldLvl="1" animBg="1" rev="0" advAuto="0" spid="842" grpId="5"/>
      <p:bldP build="whole" bldLvl="1" animBg="1" rev="0" advAuto="0" spid="840" grpId="3"/>
      <p:bldP build="whole" bldLvl="1" animBg="1" rev="0" advAuto="0" spid="843" grpId="8"/>
      <p:bldP build="whole" bldLvl="1" animBg="1" rev="0" advAuto="0" spid="838" grpId="1"/>
      <p:bldP build="whole" bldLvl="1" animBg="1" rev="0" advAuto="0" spid="844" grpId="7"/>
      <p:bldP build="whole" bldLvl="1" animBg="1" rev="0" advAuto="0" spid="841" grpId="6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/>
        </p:nvSpPr>
        <p:spPr>
          <a:xfrm>
            <a:off x="914400" y="2090737"/>
            <a:ext cx="3200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dial the number</a:t>
            </a:r>
          </a:p>
        </p:txBody>
      </p:sp>
      <p:sp>
        <p:nvSpPr>
          <p:cNvPr id="848" name="Shape 848"/>
          <p:cNvSpPr/>
          <p:nvPr/>
        </p:nvSpPr>
        <p:spPr>
          <a:xfrm>
            <a:off x="5105400" y="3219450"/>
            <a:ext cx="129022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sonner </a:t>
            </a:r>
          </a:p>
        </p:txBody>
      </p:sp>
      <p:sp>
        <p:nvSpPr>
          <p:cNvPr id="849" name="Shape 849"/>
          <p:cNvSpPr/>
          <p:nvPr/>
        </p:nvSpPr>
        <p:spPr>
          <a:xfrm>
            <a:off x="914400" y="3219450"/>
            <a:ext cx="109245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ring</a:t>
            </a:r>
          </a:p>
        </p:txBody>
      </p:sp>
      <p:sp>
        <p:nvSpPr>
          <p:cNvPr id="850" name="Shape 850"/>
          <p:cNvSpPr/>
          <p:nvPr/>
        </p:nvSpPr>
        <p:spPr>
          <a:xfrm>
            <a:off x="5105400" y="3810000"/>
            <a:ext cx="188266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raccrocher </a:t>
            </a:r>
          </a:p>
        </p:txBody>
      </p:sp>
      <p:sp>
        <p:nvSpPr>
          <p:cNvPr id="851" name="Shape 851"/>
          <p:cNvSpPr/>
          <p:nvPr/>
        </p:nvSpPr>
        <p:spPr>
          <a:xfrm>
            <a:off x="914400" y="3810000"/>
            <a:ext cx="374157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hang up the receiver</a:t>
            </a:r>
          </a:p>
        </p:txBody>
      </p:sp>
      <p:sp>
        <p:nvSpPr>
          <p:cNvPr id="852" name="Shape 852"/>
          <p:cNvSpPr/>
          <p:nvPr/>
        </p:nvSpPr>
        <p:spPr>
          <a:xfrm>
            <a:off x="5105400" y="4386262"/>
            <a:ext cx="15076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rappeler </a:t>
            </a:r>
          </a:p>
        </p:txBody>
      </p:sp>
      <p:sp>
        <p:nvSpPr>
          <p:cNvPr id="853" name="Shape 853"/>
          <p:cNvSpPr/>
          <p:nvPr/>
        </p:nvSpPr>
        <p:spPr>
          <a:xfrm>
            <a:off x="914400" y="4386262"/>
            <a:ext cx="18830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call back</a:t>
            </a:r>
          </a:p>
        </p:txBody>
      </p:sp>
      <p:sp>
        <p:nvSpPr>
          <p:cNvPr id="854" name="Shape 854"/>
          <p:cNvSpPr/>
          <p:nvPr/>
        </p:nvSpPr>
        <p:spPr>
          <a:xfrm>
            <a:off x="5105400" y="4967287"/>
            <a:ext cx="23622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une télécarte </a:t>
            </a:r>
          </a:p>
        </p:txBody>
      </p:sp>
      <p:sp>
        <p:nvSpPr>
          <p:cNvPr id="855" name="Shape 855"/>
          <p:cNvSpPr/>
          <p:nvPr/>
        </p:nvSpPr>
        <p:spPr>
          <a:xfrm>
            <a:off x="914400" y="4967287"/>
            <a:ext cx="218009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phone card</a:t>
            </a:r>
          </a:p>
        </p:txBody>
      </p:sp>
      <p:sp>
        <p:nvSpPr>
          <p:cNvPr id="856" name="Shape 856"/>
          <p:cNvSpPr/>
          <p:nvPr/>
        </p:nvSpPr>
        <p:spPr>
          <a:xfrm>
            <a:off x="685800" y="1414462"/>
            <a:ext cx="3962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Making a telephone call </a:t>
            </a:r>
          </a:p>
        </p:txBody>
      </p:sp>
      <p:sp>
        <p:nvSpPr>
          <p:cNvPr id="857" name="Shape 857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  <p:sp>
        <p:nvSpPr>
          <p:cNvPr id="858" name="Shape 858"/>
          <p:cNvSpPr/>
          <p:nvPr/>
        </p:nvSpPr>
        <p:spPr>
          <a:xfrm>
            <a:off x="5114925" y="2119312"/>
            <a:ext cx="358140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composer le numéro, </a:t>
            </a:r>
          </a:p>
          <a:p>
            <a:pPr defTabSz="457200">
              <a:defRPr b="0" sz="2800"/>
            </a:pPr>
            <a:r>
              <a:t>    faire le numéro</a:t>
            </a:r>
            <a:r>
              <a:rPr sz="1800"/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4" grpId="10"/>
      <p:bldP build="whole" bldLvl="1" animBg="1" rev="0" advAuto="0" spid="847" grpId="1"/>
      <p:bldP build="whole" bldLvl="1" animBg="1" rev="0" advAuto="0" spid="851" grpId="5"/>
      <p:bldP build="whole" bldLvl="1" animBg="1" rev="0" advAuto="0" spid="858" grpId="2"/>
      <p:bldP build="whole" bldLvl="1" animBg="1" rev="0" advAuto="0" spid="853" grpId="7"/>
      <p:bldP build="whole" bldLvl="1" animBg="1" rev="0" advAuto="0" spid="852" grpId="8"/>
      <p:bldP build="whole" bldLvl="1" animBg="1" rev="0" advAuto="0" spid="848" grpId="4"/>
      <p:bldP build="whole" bldLvl="1" animBg="1" rev="0" advAuto="0" spid="855" grpId="9"/>
      <p:bldP build="whole" bldLvl="1" animBg="1" rev="0" advAuto="0" spid="850" grpId="6"/>
      <p:bldP build="whole" bldLvl="1" animBg="1" rev="0" advAuto="0" spid="849" grpId="3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/>
          <p:nvPr/>
        </p:nvSpPr>
        <p:spPr>
          <a:xfrm>
            <a:off x="5257799" y="2133600"/>
            <a:ext cx="2286002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2800"/>
            </a:pPr>
            <a:r>
              <a:t>une pièce de </a:t>
            </a:r>
          </a:p>
          <a:p>
            <a:pPr defTabSz="457200">
              <a:defRPr b="0" sz="2800"/>
            </a:pPr>
            <a:r>
              <a:t>    monnaie </a:t>
            </a:r>
          </a:p>
        </p:txBody>
      </p:sp>
      <p:sp>
        <p:nvSpPr>
          <p:cNvPr id="861" name="Shape 861"/>
          <p:cNvSpPr/>
          <p:nvPr/>
        </p:nvSpPr>
        <p:spPr>
          <a:xfrm>
            <a:off x="1066800" y="2133600"/>
            <a:ext cx="2590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a coin, change</a:t>
            </a:r>
          </a:p>
        </p:txBody>
      </p:sp>
      <p:sp>
        <p:nvSpPr>
          <p:cNvPr id="862" name="Shape 862"/>
          <p:cNvSpPr/>
          <p:nvPr/>
        </p:nvSpPr>
        <p:spPr>
          <a:xfrm>
            <a:off x="5257800" y="3152775"/>
            <a:ext cx="172517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la tonalité </a:t>
            </a:r>
          </a:p>
        </p:txBody>
      </p:sp>
      <p:sp>
        <p:nvSpPr>
          <p:cNvPr id="863" name="Shape 863"/>
          <p:cNvSpPr/>
          <p:nvPr/>
        </p:nvSpPr>
        <p:spPr>
          <a:xfrm>
            <a:off x="1066800" y="3152775"/>
            <a:ext cx="20417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the dial tone</a:t>
            </a:r>
          </a:p>
        </p:txBody>
      </p:sp>
      <p:sp>
        <p:nvSpPr>
          <p:cNvPr id="864" name="Shape 864"/>
          <p:cNvSpPr/>
          <p:nvPr/>
        </p:nvSpPr>
        <p:spPr>
          <a:xfrm>
            <a:off x="5257800" y="3743325"/>
            <a:ext cx="13496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occupé </a:t>
            </a:r>
          </a:p>
        </p:txBody>
      </p:sp>
      <p:sp>
        <p:nvSpPr>
          <p:cNvPr id="865" name="Shape 865"/>
          <p:cNvSpPr/>
          <p:nvPr/>
        </p:nvSpPr>
        <p:spPr>
          <a:xfrm>
            <a:off x="1066800" y="3743325"/>
            <a:ext cx="85527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busy</a:t>
            </a:r>
          </a:p>
        </p:txBody>
      </p:sp>
      <p:sp>
        <p:nvSpPr>
          <p:cNvPr id="866" name="Shape 866"/>
          <p:cNvSpPr/>
          <p:nvPr/>
        </p:nvSpPr>
        <p:spPr>
          <a:xfrm>
            <a:off x="685800" y="1414462"/>
            <a:ext cx="39624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Making a telephone call </a:t>
            </a:r>
          </a:p>
        </p:txBody>
      </p:sp>
      <p:sp>
        <p:nvSpPr>
          <p:cNvPr id="867" name="Shape 867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1" grpId="1"/>
      <p:bldP build="whole" bldLvl="1" animBg="1" rev="0" advAuto="0" spid="862" grpId="4"/>
      <p:bldP build="whole" bldLvl="1" animBg="1" rev="0" advAuto="0" spid="865" grpId="5"/>
      <p:bldP build="whole" bldLvl="1" animBg="1" rev="0" advAuto="0" spid="860" grpId="2"/>
      <p:bldP build="whole" bldLvl="1" animBg="1" rev="0" advAuto="0" spid="864" grpId="6"/>
      <p:bldP build="whole" bldLvl="1" animBg="1" rev="0" advAuto="0" spid="86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 07.jpeg" descr="im 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1600200"/>
            <a:ext cx="3822700" cy="28702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1828800" y="533400"/>
            <a:ext cx="1981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0" sz="1800"/>
            </a:pPr>
            <a:r>
              <a:t>L</a:t>
            </a:r>
            <a:r>
              <a:t>’</a:t>
            </a:r>
            <a:r>
              <a:t>ordinateur</a:t>
            </a:r>
          </a:p>
        </p:txBody>
      </p:sp>
      <p:sp>
        <p:nvSpPr>
          <p:cNvPr id="99" name="Shape 99"/>
          <p:cNvSpPr/>
          <p:nvPr/>
        </p:nvSpPr>
        <p:spPr>
          <a:xfrm>
            <a:off x="2852737" y="4556125"/>
            <a:ext cx="40957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Enfin, elle éteint son ordinateur. </a:t>
            </a:r>
          </a:p>
        </p:txBody>
      </p:sp>
      <p:pic>
        <p:nvPicPr>
          <p:cNvPr id="100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2712" y="4660900"/>
            <a:ext cx="228601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2"/>
      <p:bldP build="whole" bldLvl="1" animBg="1" rev="0" advAuto="0" spid="100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/>
        </p:nvSpPr>
        <p:spPr>
          <a:xfrm>
            <a:off x="685800" y="1414462"/>
            <a:ext cx="5943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Other useful words and expressions</a:t>
            </a:r>
          </a:p>
        </p:txBody>
      </p:sp>
      <p:sp>
        <p:nvSpPr>
          <p:cNvPr id="870" name="Shape 870"/>
          <p:cNvSpPr/>
          <p:nvPr/>
        </p:nvSpPr>
        <p:spPr>
          <a:xfrm>
            <a:off x="4724400" y="2047875"/>
            <a:ext cx="1066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Allô? </a:t>
            </a:r>
          </a:p>
        </p:txBody>
      </p:sp>
      <p:sp>
        <p:nvSpPr>
          <p:cNvPr id="871" name="Shape 871"/>
          <p:cNvSpPr/>
          <p:nvPr/>
        </p:nvSpPr>
        <p:spPr>
          <a:xfrm>
            <a:off x="838200" y="2047875"/>
            <a:ext cx="12954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Hello?</a:t>
            </a:r>
          </a:p>
        </p:txBody>
      </p:sp>
      <p:sp>
        <p:nvSpPr>
          <p:cNvPr id="872" name="Shape 872"/>
          <p:cNvSpPr/>
          <p:nvPr/>
        </p:nvSpPr>
        <p:spPr>
          <a:xfrm>
            <a:off x="4724400" y="2652712"/>
            <a:ext cx="385999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C’est de la part de qui? </a:t>
            </a:r>
          </a:p>
        </p:txBody>
      </p:sp>
      <p:sp>
        <p:nvSpPr>
          <p:cNvPr id="873" name="Shape 873"/>
          <p:cNvSpPr/>
          <p:nvPr/>
        </p:nvSpPr>
        <p:spPr>
          <a:xfrm>
            <a:off x="838200" y="2652712"/>
            <a:ext cx="239036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i="1" sz="2800"/>
            </a:pPr>
            <a:r>
              <a:t>Who</a:t>
            </a:r>
            <a:r>
              <a:t>’</a:t>
            </a:r>
            <a:r>
              <a:t>s calling?</a:t>
            </a:r>
          </a:p>
        </p:txBody>
      </p:sp>
      <p:sp>
        <p:nvSpPr>
          <p:cNvPr id="874" name="Shape 874"/>
          <p:cNvSpPr/>
          <p:nvPr/>
        </p:nvSpPr>
        <p:spPr>
          <a:xfrm>
            <a:off x="4724400" y="3243262"/>
            <a:ext cx="257493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Ne quittez pas. </a:t>
            </a:r>
          </a:p>
        </p:txBody>
      </p:sp>
      <p:sp>
        <p:nvSpPr>
          <p:cNvPr id="875" name="Shape 875"/>
          <p:cNvSpPr/>
          <p:nvPr/>
        </p:nvSpPr>
        <p:spPr>
          <a:xfrm>
            <a:off x="838200" y="3243262"/>
            <a:ext cx="14286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Hold on.</a:t>
            </a:r>
          </a:p>
        </p:txBody>
      </p:sp>
      <p:sp>
        <p:nvSpPr>
          <p:cNvPr id="876" name="Shape 876"/>
          <p:cNvSpPr/>
          <p:nvPr/>
        </p:nvSpPr>
        <p:spPr>
          <a:xfrm>
            <a:off x="4724400" y="3824287"/>
            <a:ext cx="326668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Ce n’est pas grave. </a:t>
            </a:r>
          </a:p>
        </p:txBody>
      </p:sp>
      <p:sp>
        <p:nvSpPr>
          <p:cNvPr id="877" name="Shape 877"/>
          <p:cNvSpPr/>
          <p:nvPr/>
        </p:nvSpPr>
        <p:spPr>
          <a:xfrm>
            <a:off x="838200" y="3824287"/>
            <a:ext cx="24891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i="1" sz="2800"/>
            </a:pPr>
            <a:r>
              <a:t>It</a:t>
            </a:r>
            <a:r>
              <a:t>’</a:t>
            </a:r>
            <a:r>
              <a:t>s not serious.</a:t>
            </a:r>
          </a:p>
        </p:txBody>
      </p:sp>
      <p:sp>
        <p:nvSpPr>
          <p:cNvPr id="878" name="Shape 878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9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6" grpId="8"/>
      <p:bldP build="whole" bldLvl="1" animBg="1" rev="0" advAuto="0" spid="875" grpId="5"/>
      <p:bldP build="whole" bldLvl="1" animBg="1" rev="0" advAuto="0" spid="874" grpId="6"/>
      <p:bldP build="whole" bldLvl="1" animBg="1" rev="0" advAuto="0" spid="877" grpId="7"/>
      <p:bldP build="whole" bldLvl="1" animBg="1" rev="0" advAuto="0" spid="871" grpId="1"/>
      <p:bldP build="whole" bldLvl="1" animBg="1" rev="0" advAuto="0" spid="873" grpId="3"/>
      <p:bldP build="whole" bldLvl="1" animBg="1" rev="0" advAuto="0" spid="870" grpId="2"/>
      <p:bldP build="whole" bldLvl="1" animBg="1" rev="0" advAuto="0" spid="872" grpId="4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>
            <a:off x="5724525" y="2071687"/>
            <a:ext cx="168541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désolé(e) </a:t>
            </a:r>
          </a:p>
        </p:txBody>
      </p:sp>
      <p:sp>
        <p:nvSpPr>
          <p:cNvPr id="881" name="Shape 881"/>
          <p:cNvSpPr/>
          <p:nvPr/>
        </p:nvSpPr>
        <p:spPr>
          <a:xfrm>
            <a:off x="1143000" y="2071687"/>
            <a:ext cx="89434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sorry</a:t>
            </a:r>
          </a:p>
        </p:txBody>
      </p:sp>
      <p:sp>
        <p:nvSpPr>
          <p:cNvPr id="882" name="Shape 882"/>
          <p:cNvSpPr/>
          <p:nvPr/>
        </p:nvSpPr>
        <p:spPr>
          <a:xfrm>
            <a:off x="5724525" y="2643187"/>
            <a:ext cx="20408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se servir de </a:t>
            </a:r>
          </a:p>
        </p:txBody>
      </p:sp>
      <p:sp>
        <p:nvSpPr>
          <p:cNvPr id="883" name="Shape 883"/>
          <p:cNvSpPr/>
          <p:nvPr/>
        </p:nvSpPr>
        <p:spPr>
          <a:xfrm>
            <a:off x="1143000" y="2643187"/>
            <a:ext cx="360284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use, to make use of</a:t>
            </a:r>
          </a:p>
        </p:txBody>
      </p:sp>
      <p:sp>
        <p:nvSpPr>
          <p:cNvPr id="884" name="Shape 884"/>
          <p:cNvSpPr/>
          <p:nvPr/>
        </p:nvSpPr>
        <p:spPr>
          <a:xfrm>
            <a:off x="5724525" y="3214687"/>
            <a:ext cx="99366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2800"/>
            </a:lvl1pPr>
          </a:lstStyle>
          <a:p>
            <a:pPr/>
            <a:r>
              <a:t>aider </a:t>
            </a:r>
          </a:p>
        </p:txBody>
      </p:sp>
      <p:sp>
        <p:nvSpPr>
          <p:cNvPr id="885" name="Shape 885"/>
          <p:cNvSpPr/>
          <p:nvPr/>
        </p:nvSpPr>
        <p:spPr>
          <a:xfrm>
            <a:off x="1143000" y="3214687"/>
            <a:ext cx="11718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i="1" sz="2800"/>
            </a:lvl1pPr>
          </a:lstStyle>
          <a:p>
            <a:pPr/>
            <a:r>
              <a:t>to help</a:t>
            </a:r>
          </a:p>
        </p:txBody>
      </p:sp>
      <p:sp>
        <p:nvSpPr>
          <p:cNvPr id="886" name="Shape 886"/>
          <p:cNvSpPr/>
          <p:nvPr/>
        </p:nvSpPr>
        <p:spPr>
          <a:xfrm>
            <a:off x="685800" y="1414462"/>
            <a:ext cx="5943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800">
                <a:solidFill>
                  <a:srgbClr val="FFCC00"/>
                </a:solidFill>
              </a:defRPr>
            </a:lvl1pPr>
          </a:lstStyle>
          <a:p>
            <a:pPr/>
            <a:r>
              <a:t>Other useful words and expressions</a:t>
            </a:r>
          </a:p>
        </p:txBody>
      </p:sp>
      <p:sp>
        <p:nvSpPr>
          <p:cNvPr id="887" name="Shape 887"/>
          <p:cNvSpPr/>
          <p:nvPr/>
        </p:nvSpPr>
        <p:spPr>
          <a:xfrm>
            <a:off x="1828800" y="487362"/>
            <a:ext cx="2340928" cy="82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0" sz="3200">
                <a:solidFill>
                  <a:srgbClr val="FFCC00"/>
                </a:solidFill>
              </a:defRPr>
            </a:pPr>
            <a:r>
              <a:t>Vocabulaire</a:t>
            </a:r>
          </a:p>
          <a:p>
            <a:pPr defTabSz="457200">
              <a:defRPr b="0" sz="1800">
                <a:solidFill>
                  <a:srgbClr val="FFCC00"/>
                </a:solidFill>
              </a:defRPr>
            </a:pPr>
            <a:r>
              <a:t>(English–French)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9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9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2" grpId="4"/>
      <p:bldP build="whole" bldLvl="1" animBg="1" rev="0" advAuto="0" spid="885" grpId="5"/>
      <p:bldP build="whole" bldLvl="1" animBg="1" rev="0" advAuto="0" spid="881" grpId="1"/>
      <p:bldP build="whole" bldLvl="1" animBg="1" rev="0" advAuto="0" spid="884" grpId="6"/>
      <p:bldP build="whole" bldLvl="1" animBg="1" rev="0" advAuto="0" spid="883" grpId="3"/>
      <p:bldP build="whole" bldLvl="1" animBg="1" rev="0" advAuto="0" spid="88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5"/>
          <p:cNvGrpSpPr/>
          <p:nvPr/>
        </p:nvGrpSpPr>
        <p:grpSpPr>
          <a:xfrm>
            <a:off x="4572000" y="1485900"/>
            <a:ext cx="4038600" cy="3467100"/>
            <a:chOff x="0" y="0"/>
            <a:chExt cx="4038600" cy="3467100"/>
          </a:xfrm>
        </p:grpSpPr>
        <p:pic>
          <p:nvPicPr>
            <p:cNvPr id="102" name="im 08.jpeg" descr="im 0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38600" cy="3467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" name="Shape 103"/>
            <p:cNvSpPr/>
            <p:nvPr/>
          </p:nvSpPr>
          <p:spPr>
            <a:xfrm flipH="1" flipV="1">
              <a:off x="1247774" y="981074"/>
              <a:ext cx="381001" cy="53340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Shape 104"/>
            <p:cNvSpPr/>
            <p:nvPr/>
          </p:nvSpPr>
          <p:spPr>
            <a:xfrm flipH="1" flipV="1">
              <a:off x="2433637" y="1990724"/>
              <a:ext cx="990601" cy="76200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6" name="Shape 106"/>
          <p:cNvSpPr/>
          <p:nvPr/>
        </p:nvSpPr>
        <p:spPr>
          <a:xfrm>
            <a:off x="1828800" y="533400"/>
            <a:ext cx="3276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800"/>
            </a:lvl1pPr>
          </a:lstStyle>
          <a:p>
            <a:pPr/>
            <a:r>
              <a:t>Le télécopieur, le fax</a:t>
            </a:r>
          </a:p>
        </p:txBody>
      </p:sp>
      <p:sp>
        <p:nvSpPr>
          <p:cNvPr id="107" name="Shape 107"/>
          <p:cNvSpPr/>
          <p:nvPr/>
        </p:nvSpPr>
        <p:spPr>
          <a:xfrm>
            <a:off x="790575" y="1828800"/>
            <a:ext cx="355282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Le jeune homme envoie un document par télécopieur (fax). </a:t>
            </a:r>
          </a:p>
        </p:txBody>
      </p:sp>
      <p:pic>
        <p:nvPicPr>
          <p:cNvPr id="108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550" y="193357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790575" y="2832099"/>
            <a:ext cx="378142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Il met le document face écrite non visible. </a:t>
            </a:r>
          </a:p>
        </p:txBody>
      </p:sp>
      <p:pic>
        <p:nvPicPr>
          <p:cNvPr id="110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550" y="2936875"/>
            <a:ext cx="2286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795337" y="3522662"/>
            <a:ext cx="375761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Il ne le met pas face écrite visible.</a:t>
            </a:r>
          </a:p>
        </p:txBody>
      </p:sp>
      <p:pic>
        <p:nvPicPr>
          <p:cNvPr id="112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312" y="3627437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795337" y="4227512"/>
            <a:ext cx="29956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/>
            </a:lvl1pPr>
          </a:lstStyle>
          <a:p>
            <a:pPr/>
            <a:r>
              <a:t>Il appuie sur la touche. </a:t>
            </a:r>
          </a:p>
        </p:txBody>
      </p:sp>
      <p:pic>
        <p:nvPicPr>
          <p:cNvPr id="114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312" y="4332287"/>
            <a:ext cx="2286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4724400" y="2147887"/>
            <a:ext cx="1676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000000"/>
                </a:solidFill>
              </a:defRPr>
            </a:lvl1pPr>
          </a:lstStyle>
          <a:p>
            <a:pPr/>
            <a:r>
              <a:t>une touche</a:t>
            </a:r>
          </a:p>
        </p:txBody>
      </p:sp>
      <p:pic>
        <p:nvPicPr>
          <p:cNvPr id="116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8225" y="2024062"/>
            <a:ext cx="2286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5129212" y="4151312"/>
            <a:ext cx="2819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2000">
                <a:solidFill>
                  <a:srgbClr val="000000"/>
                </a:solidFill>
              </a:defRPr>
            </a:lvl1pPr>
          </a:lstStyle>
          <a:p>
            <a:pPr/>
            <a:r>
              <a:t>un télécopieur, un fax </a:t>
            </a:r>
          </a:p>
        </p:txBody>
      </p:sp>
      <p:pic>
        <p:nvPicPr>
          <p:cNvPr id="118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462" y="4248150"/>
            <a:ext cx="228601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audio-small.jpeg" descr="audio-sma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3062" y="671512"/>
            <a:ext cx="228601" cy="21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whole" bldLvl="1" animBg="1" rev="0" advAuto="0" spid="116" grpId="1"/>
      <p:bldP build="whole" bldLvl="1" animBg="1" rev="0" advAuto="0" spid="110" grpId="7"/>
      <p:bldP build="whole" bldLvl="1" animBg="1" rev="0" advAuto="0" spid="108" grpId="5"/>
      <p:bldP build="whole" bldLvl="1" animBg="1" rev="0" advAuto="0" spid="109" grpId="8"/>
      <p:bldP build="whole" bldLvl="1" animBg="1" rev="0" advAuto="0" spid="113" grpId="12"/>
      <p:bldP build="whole" bldLvl="1" animBg="1" rev="0" advAuto="0" spid="107" grpId="6"/>
      <p:bldP build="whole" bldLvl="1" animBg="1" rev="0" advAuto="0" spid="118" grpId="4"/>
      <p:bldP build="whole" bldLvl="1" animBg="1" rev="0" advAuto="0" spid="112" grpId="9"/>
      <p:bldP build="whole" bldLvl="1" animBg="1" rev="0" advAuto="0" spid="114" grpId="11"/>
      <p:bldP build="whole" bldLvl="1" animBg="1" rev="0" advAuto="0" spid="111" grpId="10"/>
      <p:bldP build="whole" bldLvl="1" animBg="1" rev="0" advAuto="0" spid="11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